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sldIdLst>
    <p:sldId id="256" r:id="rId6"/>
    <p:sldId id="257" r:id="rId7"/>
    <p:sldId id="261" r:id="rId8"/>
    <p:sldId id="262" r:id="rId9"/>
    <p:sldId id="274" r:id="rId10"/>
    <p:sldId id="275" r:id="rId11"/>
    <p:sldId id="263" r:id="rId12"/>
    <p:sldId id="264" r:id="rId13"/>
    <p:sldId id="260" r:id="rId14"/>
  </p:sldIdLst>
  <p:sldSz cx="6858000" cy="9144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C20C673-D0CB-5E91-1D45-84BD638B48AA}" name="Jenny Shaw" initials="JS" userId="S::jshaw@lightfoots.co.uk::27c06867-3717-4844-8038-3522eb0aff64" providerId="AD"/>
  <p188:author id="{3103B6C0-FFB9-205C-4055-14C98F4D0387}" name="Lauren Blake" initials="LB" userId="S::lblake@lightfoots.co.uk::21f9aada-bdd6-4202-8257-380e1ba4194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5D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10" autoAdjust="0"/>
    <p:restoredTop sz="94660"/>
  </p:normalViewPr>
  <p:slideViewPr>
    <p:cSldViewPr snapToGrid="0" showGuides="1">
      <p:cViewPr varScale="1">
        <p:scale>
          <a:sx n="81" d="100"/>
          <a:sy n="81" d="100"/>
        </p:scale>
        <p:origin x="2928" y="90"/>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8/10/relationships/authors" Targe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3DD602-1D23-40CC-AEAE-8584ACB1484A}" type="datetimeFigureOut">
              <a:rPr lang="en-GB" smtClean="0"/>
              <a:t>13/05/2026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F9E06EF-40C3-49D4-9345-5D4314E6BA1D}" type="slidenum">
              <a:rPr lang="en-GB" smtClean="0"/>
              <a:t>‹#›</a:t>
            </a:fld>
            <a:endParaRPr lang="en-GB" dirty="0"/>
          </a:p>
        </p:txBody>
      </p:sp>
      <p:pic>
        <p:nvPicPr>
          <p:cNvPr id="7" name="Picture 6">
            <a:extLst>
              <a:ext uri="{FF2B5EF4-FFF2-40B4-BE49-F238E27FC236}">
                <a16:creationId xmlns:a16="http://schemas.microsoft.com/office/drawing/2014/main" id="{F98B1748-38DD-46E0-A71B-3D8CCDCC86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85548" y="8475136"/>
            <a:ext cx="2072451" cy="634325"/>
          </a:xfrm>
          <a:prstGeom prst="rect">
            <a:avLst/>
          </a:prstGeom>
        </p:spPr>
      </p:pic>
    </p:spTree>
    <p:extLst>
      <p:ext uri="{BB962C8B-B14F-4D97-AF65-F5344CB8AC3E}">
        <p14:creationId xmlns:p14="http://schemas.microsoft.com/office/powerpoint/2010/main" val="3960359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3DD602-1D23-40CC-AEAE-8584ACB1484A}" type="datetimeFigureOut">
              <a:rPr lang="en-GB" smtClean="0"/>
              <a:t>13/05/2026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F9E06EF-40C3-49D4-9345-5D4314E6BA1D}" type="slidenum">
              <a:rPr lang="en-GB" smtClean="0"/>
              <a:t>‹#›</a:t>
            </a:fld>
            <a:endParaRPr lang="en-GB" dirty="0"/>
          </a:p>
        </p:txBody>
      </p:sp>
    </p:spTree>
    <p:extLst>
      <p:ext uri="{BB962C8B-B14F-4D97-AF65-F5344CB8AC3E}">
        <p14:creationId xmlns:p14="http://schemas.microsoft.com/office/powerpoint/2010/main" val="837457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3DD602-1D23-40CC-AEAE-8584ACB1484A}" type="datetimeFigureOut">
              <a:rPr lang="en-GB" smtClean="0"/>
              <a:t>13/05/2026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F9E06EF-40C3-49D4-9345-5D4314E6BA1D}" type="slidenum">
              <a:rPr lang="en-GB" smtClean="0"/>
              <a:t>‹#›</a:t>
            </a:fld>
            <a:endParaRPr lang="en-GB" dirty="0"/>
          </a:p>
        </p:txBody>
      </p:sp>
    </p:spTree>
    <p:extLst>
      <p:ext uri="{BB962C8B-B14F-4D97-AF65-F5344CB8AC3E}">
        <p14:creationId xmlns:p14="http://schemas.microsoft.com/office/powerpoint/2010/main" val="24447154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E7D08-0376-4B8E-8330-F9556EF1CCF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5845FE9-1D4B-4B7D-97E5-E3F8A8EC6E95}"/>
              </a:ext>
            </a:extLst>
          </p:cNvPr>
          <p:cNvSpPr>
            <a:spLocks noGrp="1"/>
          </p:cNvSpPr>
          <p:nvPr>
            <p:ph type="dt" sz="half" idx="10"/>
          </p:nvPr>
        </p:nvSpPr>
        <p:spPr/>
        <p:txBody>
          <a:bodyPr/>
          <a:lstStyle/>
          <a:p>
            <a:fld id="{4B3DD602-1D23-40CC-AEAE-8584ACB1484A}" type="datetimeFigureOut">
              <a:rPr lang="en-GB" smtClean="0"/>
              <a:t>13/05/2026</a:t>
            </a:fld>
            <a:endParaRPr lang="en-GB" dirty="0"/>
          </a:p>
        </p:txBody>
      </p:sp>
      <p:sp>
        <p:nvSpPr>
          <p:cNvPr id="4" name="Footer Placeholder 3">
            <a:extLst>
              <a:ext uri="{FF2B5EF4-FFF2-40B4-BE49-F238E27FC236}">
                <a16:creationId xmlns:a16="http://schemas.microsoft.com/office/drawing/2014/main" id="{83DA97DB-9785-443D-97DC-A82160DBC026}"/>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5950CCD7-E65E-4F73-8271-648CC74AA124}"/>
              </a:ext>
            </a:extLst>
          </p:cNvPr>
          <p:cNvSpPr>
            <a:spLocks noGrp="1"/>
          </p:cNvSpPr>
          <p:nvPr>
            <p:ph type="sldNum" sz="quarter" idx="12"/>
          </p:nvPr>
        </p:nvSpPr>
        <p:spPr/>
        <p:txBody>
          <a:bodyPr/>
          <a:lstStyle/>
          <a:p>
            <a:fld id="{7F9E06EF-40C3-49D4-9345-5D4314E6BA1D}" type="slidenum">
              <a:rPr lang="en-GB" smtClean="0"/>
              <a:t>‹#›</a:t>
            </a:fld>
            <a:endParaRPr lang="en-GB" dirty="0"/>
          </a:p>
        </p:txBody>
      </p:sp>
    </p:spTree>
    <p:extLst>
      <p:ext uri="{BB962C8B-B14F-4D97-AF65-F5344CB8AC3E}">
        <p14:creationId xmlns:p14="http://schemas.microsoft.com/office/powerpoint/2010/main" val="1593873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1488" y="486837"/>
            <a:ext cx="5915025" cy="1202264"/>
          </a:xfrm>
        </p:spPr>
        <p:txBody>
          <a:bodyPr/>
          <a:lstStyle/>
          <a:p>
            <a:r>
              <a:rPr lang="en-US"/>
              <a:t>Click to edit Master title style</a:t>
            </a:r>
            <a:endParaRPr lang="en-US" dirty="0"/>
          </a:p>
        </p:txBody>
      </p:sp>
      <p:sp>
        <p:nvSpPr>
          <p:cNvPr id="3" name="Content Placeholder 2"/>
          <p:cNvSpPr>
            <a:spLocks noGrp="1"/>
          </p:cNvSpPr>
          <p:nvPr>
            <p:ph idx="1"/>
          </p:nvPr>
        </p:nvSpPr>
        <p:spPr>
          <a:xfrm>
            <a:off x="471488" y="1981200"/>
            <a:ext cx="5915025" cy="62547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3DD602-1D23-40CC-AEAE-8584ACB1484A}" type="datetimeFigureOut">
              <a:rPr lang="en-GB" smtClean="0"/>
              <a:t>13/05/2026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F9E06EF-40C3-49D4-9345-5D4314E6BA1D}" type="slidenum">
              <a:rPr lang="en-GB" smtClean="0"/>
              <a:t>‹#›</a:t>
            </a:fld>
            <a:endParaRPr lang="en-GB" dirty="0"/>
          </a:p>
        </p:txBody>
      </p:sp>
    </p:spTree>
    <p:extLst>
      <p:ext uri="{BB962C8B-B14F-4D97-AF65-F5344CB8AC3E}">
        <p14:creationId xmlns:p14="http://schemas.microsoft.com/office/powerpoint/2010/main" val="214094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3DD602-1D23-40CC-AEAE-8584ACB1484A}" type="datetimeFigureOut">
              <a:rPr lang="en-GB" smtClean="0"/>
              <a:t>13/05/2026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F9E06EF-40C3-49D4-9345-5D4314E6BA1D}" type="slidenum">
              <a:rPr lang="en-GB" smtClean="0"/>
              <a:t>‹#›</a:t>
            </a:fld>
            <a:endParaRPr lang="en-GB" dirty="0"/>
          </a:p>
        </p:txBody>
      </p:sp>
    </p:spTree>
    <p:extLst>
      <p:ext uri="{BB962C8B-B14F-4D97-AF65-F5344CB8AC3E}">
        <p14:creationId xmlns:p14="http://schemas.microsoft.com/office/powerpoint/2010/main" val="1685707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B3DD602-1D23-40CC-AEAE-8584ACB1484A}" type="datetimeFigureOut">
              <a:rPr lang="en-GB" smtClean="0"/>
              <a:t>13/05/2026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F9E06EF-40C3-49D4-9345-5D4314E6BA1D}" type="slidenum">
              <a:rPr lang="en-GB" smtClean="0"/>
              <a:t>‹#›</a:t>
            </a:fld>
            <a:endParaRPr lang="en-GB" dirty="0"/>
          </a:p>
        </p:txBody>
      </p:sp>
    </p:spTree>
    <p:extLst>
      <p:ext uri="{BB962C8B-B14F-4D97-AF65-F5344CB8AC3E}">
        <p14:creationId xmlns:p14="http://schemas.microsoft.com/office/powerpoint/2010/main" val="3090497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3DD602-1D23-40CC-AEAE-8584ACB1484A}" type="datetimeFigureOut">
              <a:rPr lang="en-GB" smtClean="0"/>
              <a:t>13/05/2026</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F9E06EF-40C3-49D4-9345-5D4314E6BA1D}" type="slidenum">
              <a:rPr lang="en-GB" smtClean="0"/>
              <a:t>‹#›</a:t>
            </a:fld>
            <a:endParaRPr lang="en-GB" dirty="0"/>
          </a:p>
        </p:txBody>
      </p:sp>
    </p:spTree>
    <p:extLst>
      <p:ext uri="{BB962C8B-B14F-4D97-AF65-F5344CB8AC3E}">
        <p14:creationId xmlns:p14="http://schemas.microsoft.com/office/powerpoint/2010/main" val="3701858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B3DD602-1D23-40CC-AEAE-8584ACB1484A}" type="datetimeFigureOut">
              <a:rPr lang="en-GB" smtClean="0"/>
              <a:t>13/05/2026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F9E06EF-40C3-49D4-9345-5D4314E6BA1D}" type="slidenum">
              <a:rPr lang="en-GB" smtClean="0"/>
              <a:t>‹#›</a:t>
            </a:fld>
            <a:endParaRPr lang="en-GB" dirty="0"/>
          </a:p>
        </p:txBody>
      </p:sp>
    </p:spTree>
    <p:extLst>
      <p:ext uri="{BB962C8B-B14F-4D97-AF65-F5344CB8AC3E}">
        <p14:creationId xmlns:p14="http://schemas.microsoft.com/office/powerpoint/2010/main" val="2876290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3DD602-1D23-40CC-AEAE-8584ACB1484A}" type="datetimeFigureOut">
              <a:rPr lang="en-GB" smtClean="0"/>
              <a:t>13/05/2026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F9E06EF-40C3-49D4-9345-5D4314E6BA1D}" type="slidenum">
              <a:rPr lang="en-GB" smtClean="0"/>
              <a:t>‹#›</a:t>
            </a:fld>
            <a:endParaRPr lang="en-GB" dirty="0"/>
          </a:p>
        </p:txBody>
      </p:sp>
    </p:spTree>
    <p:extLst>
      <p:ext uri="{BB962C8B-B14F-4D97-AF65-F5344CB8AC3E}">
        <p14:creationId xmlns:p14="http://schemas.microsoft.com/office/powerpoint/2010/main" val="1546670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B3DD602-1D23-40CC-AEAE-8584ACB1484A}" type="datetimeFigureOut">
              <a:rPr lang="en-GB" smtClean="0"/>
              <a:t>13/05/2026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F9E06EF-40C3-49D4-9345-5D4314E6BA1D}" type="slidenum">
              <a:rPr lang="en-GB" smtClean="0"/>
              <a:t>‹#›</a:t>
            </a:fld>
            <a:endParaRPr lang="en-GB" dirty="0"/>
          </a:p>
        </p:txBody>
      </p:sp>
    </p:spTree>
    <p:extLst>
      <p:ext uri="{BB962C8B-B14F-4D97-AF65-F5344CB8AC3E}">
        <p14:creationId xmlns:p14="http://schemas.microsoft.com/office/powerpoint/2010/main" val="1264001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B3DD602-1D23-40CC-AEAE-8584ACB1484A}" type="datetimeFigureOut">
              <a:rPr lang="en-GB" smtClean="0"/>
              <a:t>13/05/2026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F9E06EF-40C3-49D4-9345-5D4314E6BA1D}" type="slidenum">
              <a:rPr lang="en-GB" smtClean="0"/>
              <a:t>‹#›</a:t>
            </a:fld>
            <a:endParaRPr lang="en-GB" dirty="0"/>
          </a:p>
        </p:txBody>
      </p:sp>
    </p:spTree>
    <p:extLst>
      <p:ext uri="{BB962C8B-B14F-4D97-AF65-F5344CB8AC3E}">
        <p14:creationId xmlns:p14="http://schemas.microsoft.com/office/powerpoint/2010/main" val="2707176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4B3DD602-1D23-40CC-AEAE-8584ACB1484A}" type="datetimeFigureOut">
              <a:rPr lang="en-GB" smtClean="0"/>
              <a:t>13/05/2026</a:t>
            </a:fld>
            <a:endParaRPr lang="en-GB" dirty="0"/>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7F9E06EF-40C3-49D4-9345-5D4314E6BA1D}" type="slidenum">
              <a:rPr lang="en-GB" smtClean="0"/>
              <a:t>‹#›</a:t>
            </a:fld>
            <a:endParaRPr lang="en-GB" dirty="0"/>
          </a:p>
        </p:txBody>
      </p:sp>
      <p:pic>
        <p:nvPicPr>
          <p:cNvPr id="9" name="Picture 8">
            <a:extLst>
              <a:ext uri="{FF2B5EF4-FFF2-40B4-BE49-F238E27FC236}">
                <a16:creationId xmlns:a16="http://schemas.microsoft.com/office/drawing/2014/main" id="{2D86BA33-98F1-43B9-BD37-DA2A8A696DC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785548" y="8475136"/>
            <a:ext cx="2072451" cy="634325"/>
          </a:xfrm>
          <a:prstGeom prst="rect">
            <a:avLst/>
          </a:prstGeom>
        </p:spPr>
      </p:pic>
    </p:spTree>
    <p:extLst>
      <p:ext uri="{BB962C8B-B14F-4D97-AF65-F5344CB8AC3E}">
        <p14:creationId xmlns:p14="http://schemas.microsoft.com/office/powerpoint/2010/main" val="16829587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lightfoots.co.uk/residential-conveyancing/" TargetMode="External"/><Relationship Id="rId2" Type="http://schemas.openxmlformats.org/officeDocument/2006/relationships/hyperlink" Target="https://lightfoots.co.uk/our-peopl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vase filled with purple flowers on a table&#10;&#10;Description automatically generated">
            <a:extLst>
              <a:ext uri="{FF2B5EF4-FFF2-40B4-BE49-F238E27FC236}">
                <a16:creationId xmlns:a16="http://schemas.microsoft.com/office/drawing/2014/main" id="{54AFD6A4-36D6-4DD8-940F-5468212A7F1F}"/>
              </a:ext>
            </a:extLst>
          </p:cNvPr>
          <p:cNvPicPr>
            <a:picLocks noChangeAspect="1"/>
          </p:cNvPicPr>
          <p:nvPr/>
        </p:nvPicPr>
        <p:blipFill rotWithShape="1">
          <a:blip r:embed="rId2">
            <a:extLst>
              <a:ext uri="{28A0092B-C50C-407E-A947-70E740481C1C}">
                <a14:useLocalDpi xmlns:a14="http://schemas.microsoft.com/office/drawing/2010/main" val="0"/>
              </a:ext>
            </a:extLst>
          </a:blip>
          <a:srcRect l="32361"/>
          <a:stretch/>
        </p:blipFill>
        <p:spPr>
          <a:xfrm>
            <a:off x="2736072" y="1383598"/>
            <a:ext cx="4128155" cy="7760401"/>
          </a:xfrm>
          <a:prstGeom prst="rect">
            <a:avLst/>
          </a:prstGeom>
        </p:spPr>
      </p:pic>
      <p:sp>
        <p:nvSpPr>
          <p:cNvPr id="30" name="Rectangle 29">
            <a:extLst>
              <a:ext uri="{FF2B5EF4-FFF2-40B4-BE49-F238E27FC236}">
                <a16:creationId xmlns:a16="http://schemas.microsoft.com/office/drawing/2014/main" id="{5B5E59A9-641E-4B2E-B9BB-08ABA3284C46}"/>
              </a:ext>
            </a:extLst>
          </p:cNvPr>
          <p:cNvSpPr/>
          <p:nvPr/>
        </p:nvSpPr>
        <p:spPr>
          <a:xfrm rot="566696">
            <a:off x="3254941" y="1294656"/>
            <a:ext cx="406792" cy="7936515"/>
          </a:xfrm>
          <a:custGeom>
            <a:avLst/>
            <a:gdLst>
              <a:gd name="connsiteX0" fmla="*/ 0 w 372352"/>
              <a:gd name="connsiteY0" fmla="*/ 0 h 7917682"/>
              <a:gd name="connsiteX1" fmla="*/ 372352 w 372352"/>
              <a:gd name="connsiteY1" fmla="*/ 0 h 7917682"/>
              <a:gd name="connsiteX2" fmla="*/ 372352 w 372352"/>
              <a:gd name="connsiteY2" fmla="*/ 7917682 h 7917682"/>
              <a:gd name="connsiteX3" fmla="*/ 0 w 372352"/>
              <a:gd name="connsiteY3" fmla="*/ 7917682 h 7917682"/>
              <a:gd name="connsiteX4" fmla="*/ 0 w 372352"/>
              <a:gd name="connsiteY4" fmla="*/ 0 h 7917682"/>
              <a:gd name="connsiteX0" fmla="*/ 0 w 372352"/>
              <a:gd name="connsiteY0" fmla="*/ 47392 h 7965074"/>
              <a:gd name="connsiteX1" fmla="*/ 354393 w 372352"/>
              <a:gd name="connsiteY1" fmla="*/ 0 h 7965074"/>
              <a:gd name="connsiteX2" fmla="*/ 372352 w 372352"/>
              <a:gd name="connsiteY2" fmla="*/ 7965074 h 7965074"/>
              <a:gd name="connsiteX3" fmla="*/ 0 w 372352"/>
              <a:gd name="connsiteY3" fmla="*/ 7965074 h 7965074"/>
              <a:gd name="connsiteX4" fmla="*/ 0 w 372352"/>
              <a:gd name="connsiteY4" fmla="*/ 47392 h 7965074"/>
              <a:gd name="connsiteX0" fmla="*/ 0 w 372352"/>
              <a:gd name="connsiteY0" fmla="*/ 47392 h 7965074"/>
              <a:gd name="connsiteX1" fmla="*/ 354393 w 372352"/>
              <a:gd name="connsiteY1" fmla="*/ 0 h 7965074"/>
              <a:gd name="connsiteX2" fmla="*/ 372352 w 372352"/>
              <a:gd name="connsiteY2" fmla="*/ 7965074 h 7965074"/>
              <a:gd name="connsiteX3" fmla="*/ 0 w 372352"/>
              <a:gd name="connsiteY3" fmla="*/ 7965074 h 7965074"/>
              <a:gd name="connsiteX4" fmla="*/ 0 w 372352"/>
              <a:gd name="connsiteY4" fmla="*/ 47392 h 7965074"/>
              <a:gd name="connsiteX0" fmla="*/ 0 w 372352"/>
              <a:gd name="connsiteY0" fmla="*/ 77552 h 7995234"/>
              <a:gd name="connsiteX1" fmla="*/ 349390 w 372352"/>
              <a:gd name="connsiteY1" fmla="*/ 0 h 7995234"/>
              <a:gd name="connsiteX2" fmla="*/ 372352 w 372352"/>
              <a:gd name="connsiteY2" fmla="*/ 7995234 h 7995234"/>
              <a:gd name="connsiteX3" fmla="*/ 0 w 372352"/>
              <a:gd name="connsiteY3" fmla="*/ 7995234 h 7995234"/>
              <a:gd name="connsiteX4" fmla="*/ 0 w 372352"/>
              <a:gd name="connsiteY4" fmla="*/ 77552 h 7995234"/>
              <a:gd name="connsiteX0" fmla="*/ 0 w 372352"/>
              <a:gd name="connsiteY0" fmla="*/ 46139 h 7963821"/>
              <a:gd name="connsiteX1" fmla="*/ 346875 w 372352"/>
              <a:gd name="connsiteY1" fmla="*/ 0 h 7963821"/>
              <a:gd name="connsiteX2" fmla="*/ 372352 w 372352"/>
              <a:gd name="connsiteY2" fmla="*/ 7963821 h 7963821"/>
              <a:gd name="connsiteX3" fmla="*/ 0 w 372352"/>
              <a:gd name="connsiteY3" fmla="*/ 7963821 h 7963821"/>
              <a:gd name="connsiteX4" fmla="*/ 0 w 372352"/>
              <a:gd name="connsiteY4" fmla="*/ 46139 h 7963821"/>
              <a:gd name="connsiteX0" fmla="*/ 0 w 372352"/>
              <a:gd name="connsiteY0" fmla="*/ 58711 h 7976393"/>
              <a:gd name="connsiteX1" fmla="*/ 329341 w 372352"/>
              <a:gd name="connsiteY1" fmla="*/ 0 h 7976393"/>
              <a:gd name="connsiteX2" fmla="*/ 372352 w 372352"/>
              <a:gd name="connsiteY2" fmla="*/ 7976393 h 7976393"/>
              <a:gd name="connsiteX3" fmla="*/ 0 w 372352"/>
              <a:gd name="connsiteY3" fmla="*/ 7976393 h 7976393"/>
              <a:gd name="connsiteX4" fmla="*/ 0 w 372352"/>
              <a:gd name="connsiteY4" fmla="*/ 58711 h 7976393"/>
              <a:gd name="connsiteX0" fmla="*/ 0 w 361098"/>
              <a:gd name="connsiteY0" fmla="*/ 58711 h 7976393"/>
              <a:gd name="connsiteX1" fmla="*/ 329341 w 361098"/>
              <a:gd name="connsiteY1" fmla="*/ 0 h 7976393"/>
              <a:gd name="connsiteX2" fmla="*/ 361098 w 361098"/>
              <a:gd name="connsiteY2" fmla="*/ 7908534 h 7976393"/>
              <a:gd name="connsiteX3" fmla="*/ 0 w 361098"/>
              <a:gd name="connsiteY3" fmla="*/ 7976393 h 7976393"/>
              <a:gd name="connsiteX4" fmla="*/ 0 w 361098"/>
              <a:gd name="connsiteY4" fmla="*/ 58711 h 7976393"/>
              <a:gd name="connsiteX0" fmla="*/ 12518 w 373616"/>
              <a:gd name="connsiteY0" fmla="*/ 58711 h 7947488"/>
              <a:gd name="connsiteX1" fmla="*/ 341859 w 373616"/>
              <a:gd name="connsiteY1" fmla="*/ 0 h 7947488"/>
              <a:gd name="connsiteX2" fmla="*/ 373616 w 373616"/>
              <a:gd name="connsiteY2" fmla="*/ 7908534 h 7947488"/>
              <a:gd name="connsiteX3" fmla="*/ 0 w 373616"/>
              <a:gd name="connsiteY3" fmla="*/ 7947488 h 7947488"/>
              <a:gd name="connsiteX4" fmla="*/ 12518 w 373616"/>
              <a:gd name="connsiteY4" fmla="*/ 58711 h 7947488"/>
              <a:gd name="connsiteX0" fmla="*/ 12518 w 369864"/>
              <a:gd name="connsiteY0" fmla="*/ 58711 h 7947488"/>
              <a:gd name="connsiteX1" fmla="*/ 341859 w 369864"/>
              <a:gd name="connsiteY1" fmla="*/ 0 h 7947488"/>
              <a:gd name="connsiteX2" fmla="*/ 369864 w 369864"/>
              <a:gd name="connsiteY2" fmla="*/ 7885915 h 7947488"/>
              <a:gd name="connsiteX3" fmla="*/ 0 w 369864"/>
              <a:gd name="connsiteY3" fmla="*/ 7947488 h 7947488"/>
              <a:gd name="connsiteX4" fmla="*/ 12518 w 369864"/>
              <a:gd name="connsiteY4" fmla="*/ 58711 h 7947488"/>
              <a:gd name="connsiteX0" fmla="*/ 12518 w 369864"/>
              <a:gd name="connsiteY0" fmla="*/ 58711 h 7947488"/>
              <a:gd name="connsiteX1" fmla="*/ 341859 w 369864"/>
              <a:gd name="connsiteY1" fmla="*/ 0 h 7947488"/>
              <a:gd name="connsiteX2" fmla="*/ 369864 w 369864"/>
              <a:gd name="connsiteY2" fmla="*/ 7885915 h 7947488"/>
              <a:gd name="connsiteX3" fmla="*/ 0 w 369864"/>
              <a:gd name="connsiteY3" fmla="*/ 7947488 h 7947488"/>
              <a:gd name="connsiteX4" fmla="*/ 12518 w 369864"/>
              <a:gd name="connsiteY4" fmla="*/ 58711 h 7947488"/>
              <a:gd name="connsiteX0" fmla="*/ 12518 w 369864"/>
              <a:gd name="connsiteY0" fmla="*/ 58711 h 7947488"/>
              <a:gd name="connsiteX1" fmla="*/ 341859 w 369864"/>
              <a:gd name="connsiteY1" fmla="*/ 0 h 7947488"/>
              <a:gd name="connsiteX2" fmla="*/ 369864 w 369864"/>
              <a:gd name="connsiteY2" fmla="*/ 7885916 h 7947488"/>
              <a:gd name="connsiteX3" fmla="*/ 0 w 369864"/>
              <a:gd name="connsiteY3" fmla="*/ 7947488 h 7947488"/>
              <a:gd name="connsiteX4" fmla="*/ 12518 w 369864"/>
              <a:gd name="connsiteY4" fmla="*/ 58711 h 7947488"/>
              <a:gd name="connsiteX0" fmla="*/ 16628 w 369864"/>
              <a:gd name="connsiteY0" fmla="*/ 52957 h 7947488"/>
              <a:gd name="connsiteX1" fmla="*/ 341859 w 369864"/>
              <a:gd name="connsiteY1" fmla="*/ 0 h 7947488"/>
              <a:gd name="connsiteX2" fmla="*/ 369864 w 369864"/>
              <a:gd name="connsiteY2" fmla="*/ 7885916 h 7947488"/>
              <a:gd name="connsiteX3" fmla="*/ 0 w 369864"/>
              <a:gd name="connsiteY3" fmla="*/ 7947488 h 7947488"/>
              <a:gd name="connsiteX4" fmla="*/ 16628 w 369864"/>
              <a:gd name="connsiteY4" fmla="*/ 52957 h 794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864" h="7947488">
                <a:moveTo>
                  <a:pt x="16628" y="52957"/>
                </a:moveTo>
                <a:lnTo>
                  <a:pt x="341859" y="0"/>
                </a:lnTo>
                <a:cubicBezTo>
                  <a:pt x="347845" y="2655025"/>
                  <a:pt x="363878" y="5230891"/>
                  <a:pt x="369864" y="7885916"/>
                </a:cubicBezTo>
                <a:lnTo>
                  <a:pt x="0" y="7947488"/>
                </a:lnTo>
                <a:cubicBezTo>
                  <a:pt x="4173" y="5317896"/>
                  <a:pt x="12455" y="2682549"/>
                  <a:pt x="16628" y="5295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419581DA-0C02-4DBD-A525-47FB31A04F3F}"/>
              </a:ext>
            </a:extLst>
          </p:cNvPr>
          <p:cNvSpPr/>
          <p:nvPr/>
        </p:nvSpPr>
        <p:spPr>
          <a:xfrm>
            <a:off x="0" y="1"/>
            <a:ext cx="6858000" cy="13737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descr="A drawing of a face&#10;&#10;Description automatically generated">
            <a:extLst>
              <a:ext uri="{FF2B5EF4-FFF2-40B4-BE49-F238E27FC236}">
                <a16:creationId xmlns:a16="http://schemas.microsoft.com/office/drawing/2014/main" id="{16EAEF7C-468D-473C-AC29-BEA0B4DEC2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2110" y="0"/>
            <a:ext cx="4488175" cy="1373717"/>
          </a:xfrm>
          <a:prstGeom prst="rect">
            <a:avLst/>
          </a:prstGeom>
        </p:spPr>
      </p:pic>
      <p:sp>
        <p:nvSpPr>
          <p:cNvPr id="19" name="TextBox 18">
            <a:extLst>
              <a:ext uri="{FF2B5EF4-FFF2-40B4-BE49-F238E27FC236}">
                <a16:creationId xmlns:a16="http://schemas.microsoft.com/office/drawing/2014/main" id="{2F8BF227-1DA4-423D-AB65-C1835182BDF2}"/>
              </a:ext>
            </a:extLst>
          </p:cNvPr>
          <p:cNvSpPr txBox="1"/>
          <p:nvPr/>
        </p:nvSpPr>
        <p:spPr>
          <a:xfrm>
            <a:off x="493035" y="1729947"/>
            <a:ext cx="3045941" cy="523220"/>
          </a:xfrm>
          <a:prstGeom prst="rect">
            <a:avLst/>
          </a:prstGeom>
          <a:noFill/>
        </p:spPr>
        <p:txBody>
          <a:bodyPr wrap="square" rtlCol="0">
            <a:spAutoFit/>
          </a:bodyPr>
          <a:lstStyle/>
          <a:p>
            <a:r>
              <a:rPr lang="en-US" sz="2800" b="1" dirty="0">
                <a:solidFill>
                  <a:schemeClr val="bg1"/>
                </a:solidFill>
              </a:rPr>
              <a:t>TEAM NAME</a:t>
            </a:r>
            <a:endParaRPr lang="en-GB" sz="2800" b="1" dirty="0">
              <a:solidFill>
                <a:schemeClr val="bg1"/>
              </a:solidFill>
            </a:endParaRPr>
          </a:p>
        </p:txBody>
      </p:sp>
      <p:sp>
        <p:nvSpPr>
          <p:cNvPr id="20" name="TextBox 19">
            <a:extLst>
              <a:ext uri="{FF2B5EF4-FFF2-40B4-BE49-F238E27FC236}">
                <a16:creationId xmlns:a16="http://schemas.microsoft.com/office/drawing/2014/main" id="{C3D1148D-4FFB-4BBB-A817-7180AE6E5C21}"/>
              </a:ext>
            </a:extLst>
          </p:cNvPr>
          <p:cNvSpPr txBox="1"/>
          <p:nvPr/>
        </p:nvSpPr>
        <p:spPr>
          <a:xfrm>
            <a:off x="493035" y="3606976"/>
            <a:ext cx="2421925" cy="1077218"/>
          </a:xfrm>
          <a:prstGeom prst="rect">
            <a:avLst/>
          </a:prstGeom>
          <a:noFill/>
        </p:spPr>
        <p:txBody>
          <a:bodyPr wrap="square" rtlCol="0">
            <a:spAutoFit/>
          </a:bodyPr>
          <a:lstStyle/>
          <a:p>
            <a:r>
              <a:rPr lang="en-US" sz="3200" b="1" dirty="0">
                <a:solidFill>
                  <a:schemeClr val="bg1"/>
                </a:solidFill>
              </a:rPr>
              <a:t>Name of Document</a:t>
            </a:r>
            <a:endParaRPr lang="en-GB" sz="3200" b="1" dirty="0">
              <a:solidFill>
                <a:schemeClr val="bg1"/>
              </a:solidFill>
            </a:endParaRPr>
          </a:p>
        </p:txBody>
      </p:sp>
      <p:sp>
        <p:nvSpPr>
          <p:cNvPr id="21" name="TextBox 20">
            <a:extLst>
              <a:ext uri="{FF2B5EF4-FFF2-40B4-BE49-F238E27FC236}">
                <a16:creationId xmlns:a16="http://schemas.microsoft.com/office/drawing/2014/main" id="{61F84FD5-12A7-4725-B242-C564AE7C0721}"/>
              </a:ext>
            </a:extLst>
          </p:cNvPr>
          <p:cNvSpPr txBox="1"/>
          <p:nvPr/>
        </p:nvSpPr>
        <p:spPr>
          <a:xfrm>
            <a:off x="252666" y="8680626"/>
            <a:ext cx="2311685" cy="369332"/>
          </a:xfrm>
          <a:prstGeom prst="rect">
            <a:avLst/>
          </a:prstGeom>
          <a:noFill/>
        </p:spPr>
        <p:txBody>
          <a:bodyPr wrap="square" rtlCol="0">
            <a:spAutoFit/>
          </a:bodyPr>
          <a:lstStyle/>
          <a:p>
            <a:r>
              <a:rPr lang="en-US" dirty="0">
                <a:solidFill>
                  <a:schemeClr val="bg1"/>
                </a:solidFill>
              </a:rPr>
              <a:t>www.lightfoots.co.uk</a:t>
            </a:r>
            <a:endParaRPr lang="en-GB" dirty="0">
              <a:solidFill>
                <a:schemeClr val="bg1"/>
              </a:solidFill>
            </a:endParaRPr>
          </a:p>
        </p:txBody>
      </p:sp>
      <p:sp>
        <p:nvSpPr>
          <p:cNvPr id="24" name="Parallelogram 23">
            <a:extLst>
              <a:ext uri="{FF2B5EF4-FFF2-40B4-BE49-F238E27FC236}">
                <a16:creationId xmlns:a16="http://schemas.microsoft.com/office/drawing/2014/main" id="{6271244C-3ECF-4466-9DDF-25F96C7555E8}"/>
              </a:ext>
            </a:extLst>
          </p:cNvPr>
          <p:cNvSpPr/>
          <p:nvPr/>
        </p:nvSpPr>
        <p:spPr>
          <a:xfrm>
            <a:off x="0" y="1374853"/>
            <a:ext cx="3931324" cy="7769149"/>
          </a:xfrm>
          <a:custGeom>
            <a:avLst/>
            <a:gdLst>
              <a:gd name="connsiteX0" fmla="*/ 0 w 3538976"/>
              <a:gd name="connsiteY0" fmla="*/ 7770284 h 7770284"/>
              <a:gd name="connsiteX1" fmla="*/ 884744 w 3538976"/>
              <a:gd name="connsiteY1" fmla="*/ 0 h 7770284"/>
              <a:gd name="connsiteX2" fmla="*/ 3538976 w 3538976"/>
              <a:gd name="connsiteY2" fmla="*/ 0 h 7770284"/>
              <a:gd name="connsiteX3" fmla="*/ 2654232 w 3538976"/>
              <a:gd name="connsiteY3" fmla="*/ 7770284 h 7770284"/>
              <a:gd name="connsiteX4" fmla="*/ 0 w 3538976"/>
              <a:gd name="connsiteY4" fmla="*/ 7770284 h 7770284"/>
              <a:gd name="connsiteX0" fmla="*/ 0 w 3934392"/>
              <a:gd name="connsiteY0" fmla="*/ 7770284 h 7770284"/>
              <a:gd name="connsiteX1" fmla="*/ 884744 w 3934392"/>
              <a:gd name="connsiteY1" fmla="*/ 0 h 7770284"/>
              <a:gd name="connsiteX2" fmla="*/ 3934392 w 3934392"/>
              <a:gd name="connsiteY2" fmla="*/ 24714 h 7770284"/>
              <a:gd name="connsiteX3" fmla="*/ 2654232 w 3934392"/>
              <a:gd name="connsiteY3" fmla="*/ 7770284 h 7770284"/>
              <a:gd name="connsiteX4" fmla="*/ 0 w 3934392"/>
              <a:gd name="connsiteY4" fmla="*/ 7770284 h 7770284"/>
              <a:gd name="connsiteX0" fmla="*/ 0 w 3934392"/>
              <a:gd name="connsiteY0" fmla="*/ 7782641 h 7782641"/>
              <a:gd name="connsiteX1" fmla="*/ 19771 w 3934392"/>
              <a:gd name="connsiteY1" fmla="*/ 0 h 7782641"/>
              <a:gd name="connsiteX2" fmla="*/ 3934392 w 3934392"/>
              <a:gd name="connsiteY2" fmla="*/ 37071 h 7782641"/>
              <a:gd name="connsiteX3" fmla="*/ 2654232 w 3934392"/>
              <a:gd name="connsiteY3" fmla="*/ 7782641 h 7782641"/>
              <a:gd name="connsiteX4" fmla="*/ 0 w 3934392"/>
              <a:gd name="connsiteY4" fmla="*/ 7782641 h 7782641"/>
              <a:gd name="connsiteX0" fmla="*/ 18239 w 3952631"/>
              <a:gd name="connsiteY0" fmla="*/ 7794998 h 7794998"/>
              <a:gd name="connsiteX1" fmla="*/ 939 w 3952631"/>
              <a:gd name="connsiteY1" fmla="*/ 0 h 7794998"/>
              <a:gd name="connsiteX2" fmla="*/ 3952631 w 3952631"/>
              <a:gd name="connsiteY2" fmla="*/ 49428 h 7794998"/>
              <a:gd name="connsiteX3" fmla="*/ 2672471 w 3952631"/>
              <a:gd name="connsiteY3" fmla="*/ 7794998 h 7794998"/>
              <a:gd name="connsiteX4" fmla="*/ 18239 w 3952631"/>
              <a:gd name="connsiteY4" fmla="*/ 7794998 h 7794998"/>
              <a:gd name="connsiteX0" fmla="*/ 18239 w 3952631"/>
              <a:gd name="connsiteY0" fmla="*/ 7794998 h 7794998"/>
              <a:gd name="connsiteX1" fmla="*/ 939 w 3952631"/>
              <a:gd name="connsiteY1" fmla="*/ 0 h 7794998"/>
              <a:gd name="connsiteX2" fmla="*/ 3952631 w 3952631"/>
              <a:gd name="connsiteY2" fmla="*/ 24714 h 7794998"/>
              <a:gd name="connsiteX3" fmla="*/ 2672471 w 3952631"/>
              <a:gd name="connsiteY3" fmla="*/ 7794998 h 7794998"/>
              <a:gd name="connsiteX4" fmla="*/ 18239 w 3952631"/>
              <a:gd name="connsiteY4" fmla="*/ 7794998 h 7794998"/>
              <a:gd name="connsiteX0" fmla="*/ 30266 w 3964658"/>
              <a:gd name="connsiteY0" fmla="*/ 7785792 h 7785792"/>
              <a:gd name="connsiteX1" fmla="*/ 692 w 3964658"/>
              <a:gd name="connsiteY1" fmla="*/ 0 h 7785792"/>
              <a:gd name="connsiteX2" fmla="*/ 3964658 w 3964658"/>
              <a:gd name="connsiteY2" fmla="*/ 15508 h 7785792"/>
              <a:gd name="connsiteX3" fmla="*/ 2684498 w 3964658"/>
              <a:gd name="connsiteY3" fmla="*/ 7785792 h 7785792"/>
              <a:gd name="connsiteX4" fmla="*/ 30266 w 3964658"/>
              <a:gd name="connsiteY4" fmla="*/ 7785792 h 7785792"/>
              <a:gd name="connsiteX0" fmla="*/ 30266 w 3961590"/>
              <a:gd name="connsiteY0" fmla="*/ 7785792 h 7785792"/>
              <a:gd name="connsiteX1" fmla="*/ 692 w 3961590"/>
              <a:gd name="connsiteY1" fmla="*/ 0 h 7785792"/>
              <a:gd name="connsiteX2" fmla="*/ 3961590 w 3961590"/>
              <a:gd name="connsiteY2" fmla="*/ 24704 h 7785792"/>
              <a:gd name="connsiteX3" fmla="*/ 2684498 w 3961590"/>
              <a:gd name="connsiteY3" fmla="*/ 7785792 h 7785792"/>
              <a:gd name="connsiteX4" fmla="*/ 30266 w 3961590"/>
              <a:gd name="connsiteY4" fmla="*/ 7785792 h 7785792"/>
              <a:gd name="connsiteX0" fmla="*/ 63726 w 3961302"/>
              <a:gd name="connsiteY0" fmla="*/ 7703030 h 7785792"/>
              <a:gd name="connsiteX1" fmla="*/ 404 w 3961302"/>
              <a:gd name="connsiteY1" fmla="*/ 0 h 7785792"/>
              <a:gd name="connsiteX2" fmla="*/ 3961302 w 3961302"/>
              <a:gd name="connsiteY2" fmla="*/ 24704 h 7785792"/>
              <a:gd name="connsiteX3" fmla="*/ 2684210 w 3961302"/>
              <a:gd name="connsiteY3" fmla="*/ 7785792 h 7785792"/>
              <a:gd name="connsiteX4" fmla="*/ 63726 w 3961302"/>
              <a:gd name="connsiteY4" fmla="*/ 7703030 h 7785792"/>
              <a:gd name="connsiteX0" fmla="*/ 33291 w 3961548"/>
              <a:gd name="connsiteY0" fmla="*/ 7785793 h 7785793"/>
              <a:gd name="connsiteX1" fmla="*/ 650 w 3961548"/>
              <a:gd name="connsiteY1" fmla="*/ 0 h 7785793"/>
              <a:gd name="connsiteX2" fmla="*/ 3961548 w 3961548"/>
              <a:gd name="connsiteY2" fmla="*/ 24704 h 7785793"/>
              <a:gd name="connsiteX3" fmla="*/ 2684456 w 3961548"/>
              <a:gd name="connsiteY3" fmla="*/ 7785792 h 7785793"/>
              <a:gd name="connsiteX4" fmla="*/ 33291 w 3961548"/>
              <a:gd name="connsiteY4" fmla="*/ 7785793 h 7785793"/>
              <a:gd name="connsiteX0" fmla="*/ 24219 w 3961695"/>
              <a:gd name="connsiteY0" fmla="*/ 7785793 h 7785793"/>
              <a:gd name="connsiteX1" fmla="*/ 797 w 3961695"/>
              <a:gd name="connsiteY1" fmla="*/ 0 h 7785793"/>
              <a:gd name="connsiteX2" fmla="*/ 3961695 w 3961695"/>
              <a:gd name="connsiteY2" fmla="*/ 24704 h 7785793"/>
              <a:gd name="connsiteX3" fmla="*/ 2684603 w 3961695"/>
              <a:gd name="connsiteY3" fmla="*/ 7785792 h 7785793"/>
              <a:gd name="connsiteX4" fmla="*/ 24219 w 3961695"/>
              <a:gd name="connsiteY4" fmla="*/ 7785793 h 7785793"/>
              <a:gd name="connsiteX0" fmla="*/ 3618 w 3941094"/>
              <a:gd name="connsiteY0" fmla="*/ 7785793 h 7785793"/>
              <a:gd name="connsiteX1" fmla="*/ 1706 w 3941094"/>
              <a:gd name="connsiteY1" fmla="*/ 0 h 7785793"/>
              <a:gd name="connsiteX2" fmla="*/ 3941094 w 3941094"/>
              <a:gd name="connsiteY2" fmla="*/ 24704 h 7785793"/>
              <a:gd name="connsiteX3" fmla="*/ 2664002 w 3941094"/>
              <a:gd name="connsiteY3" fmla="*/ 7785792 h 7785793"/>
              <a:gd name="connsiteX4" fmla="*/ 3618 w 3941094"/>
              <a:gd name="connsiteY4" fmla="*/ 7785793 h 7785793"/>
              <a:gd name="connsiteX0" fmla="*/ 12980 w 3950456"/>
              <a:gd name="connsiteY0" fmla="*/ 7765935 h 7765935"/>
              <a:gd name="connsiteX1" fmla="*/ 1115 w 3950456"/>
              <a:gd name="connsiteY1" fmla="*/ 0 h 7765935"/>
              <a:gd name="connsiteX2" fmla="*/ 3950456 w 3950456"/>
              <a:gd name="connsiteY2" fmla="*/ 4846 h 7765935"/>
              <a:gd name="connsiteX3" fmla="*/ 2673364 w 3950456"/>
              <a:gd name="connsiteY3" fmla="*/ 7765934 h 7765935"/>
              <a:gd name="connsiteX4" fmla="*/ 12980 w 3950456"/>
              <a:gd name="connsiteY4" fmla="*/ 7765935 h 7765935"/>
              <a:gd name="connsiteX0" fmla="*/ 22649 w 3960125"/>
              <a:gd name="connsiteY0" fmla="*/ 7761089 h 7761089"/>
              <a:gd name="connsiteX1" fmla="*/ 830 w 3960125"/>
              <a:gd name="connsiteY1" fmla="*/ 5083 h 7761089"/>
              <a:gd name="connsiteX2" fmla="*/ 3960125 w 3960125"/>
              <a:gd name="connsiteY2" fmla="*/ 0 h 7761089"/>
              <a:gd name="connsiteX3" fmla="*/ 2683033 w 3960125"/>
              <a:gd name="connsiteY3" fmla="*/ 7761088 h 7761089"/>
              <a:gd name="connsiteX4" fmla="*/ 22649 w 3960125"/>
              <a:gd name="connsiteY4" fmla="*/ 7761089 h 7761089"/>
              <a:gd name="connsiteX0" fmla="*/ 3618 w 3941094"/>
              <a:gd name="connsiteY0" fmla="*/ 7761089 h 7761089"/>
              <a:gd name="connsiteX1" fmla="*/ 1706 w 3941094"/>
              <a:gd name="connsiteY1" fmla="*/ 24940 h 7761089"/>
              <a:gd name="connsiteX2" fmla="*/ 3941094 w 3941094"/>
              <a:gd name="connsiteY2" fmla="*/ 0 h 7761089"/>
              <a:gd name="connsiteX3" fmla="*/ 2664002 w 3941094"/>
              <a:gd name="connsiteY3" fmla="*/ 7761088 h 7761089"/>
              <a:gd name="connsiteX4" fmla="*/ 3618 w 3941094"/>
              <a:gd name="connsiteY4" fmla="*/ 7761089 h 7761089"/>
              <a:gd name="connsiteX0" fmla="*/ 0 w 3937476"/>
              <a:gd name="connsiteY0" fmla="*/ 7761089 h 7761089"/>
              <a:gd name="connsiteX1" fmla="*/ 8042 w 3937476"/>
              <a:gd name="connsiteY1" fmla="*/ 15011 h 7761089"/>
              <a:gd name="connsiteX2" fmla="*/ 3937476 w 3937476"/>
              <a:gd name="connsiteY2" fmla="*/ 0 h 7761089"/>
              <a:gd name="connsiteX3" fmla="*/ 2660384 w 3937476"/>
              <a:gd name="connsiteY3" fmla="*/ 7761088 h 7761089"/>
              <a:gd name="connsiteX4" fmla="*/ 0 w 3937476"/>
              <a:gd name="connsiteY4" fmla="*/ 7761089 h 7761089"/>
              <a:gd name="connsiteX0" fmla="*/ 0 w 3937476"/>
              <a:gd name="connsiteY0" fmla="*/ 7765935 h 7765935"/>
              <a:gd name="connsiteX1" fmla="*/ 8042 w 3937476"/>
              <a:gd name="connsiteY1" fmla="*/ 0 h 7765935"/>
              <a:gd name="connsiteX2" fmla="*/ 3937476 w 3937476"/>
              <a:gd name="connsiteY2" fmla="*/ 4846 h 7765935"/>
              <a:gd name="connsiteX3" fmla="*/ 2660384 w 3937476"/>
              <a:gd name="connsiteY3" fmla="*/ 7765934 h 7765935"/>
              <a:gd name="connsiteX4" fmla="*/ 0 w 3937476"/>
              <a:gd name="connsiteY4" fmla="*/ 7765935 h 7765935"/>
              <a:gd name="connsiteX0" fmla="*/ 0 w 3937476"/>
              <a:gd name="connsiteY0" fmla="*/ 7761089 h 7761089"/>
              <a:gd name="connsiteX1" fmla="*/ 17995 w 3937476"/>
              <a:gd name="connsiteY1" fmla="*/ 5083 h 7761089"/>
              <a:gd name="connsiteX2" fmla="*/ 3937476 w 3937476"/>
              <a:gd name="connsiteY2" fmla="*/ 0 h 7761089"/>
              <a:gd name="connsiteX3" fmla="*/ 2660384 w 3937476"/>
              <a:gd name="connsiteY3" fmla="*/ 7761088 h 7761089"/>
              <a:gd name="connsiteX4" fmla="*/ 0 w 3937476"/>
              <a:gd name="connsiteY4" fmla="*/ 7761089 h 7761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476" h="7761089">
                <a:moveTo>
                  <a:pt x="0" y="7761089"/>
                </a:moveTo>
                <a:cubicBezTo>
                  <a:pt x="6590" y="5166875"/>
                  <a:pt x="11405" y="2599297"/>
                  <a:pt x="17995" y="5083"/>
                </a:cubicBezTo>
                <a:lnTo>
                  <a:pt x="3937476" y="0"/>
                </a:lnTo>
                <a:lnTo>
                  <a:pt x="2660384" y="7761088"/>
                </a:lnTo>
                <a:lnTo>
                  <a:pt x="0" y="7761089"/>
                </a:lnTo>
                <a:close/>
              </a:path>
            </a:pathLst>
          </a:custGeom>
          <a:solidFill>
            <a:srgbClr val="605D7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25" name="TextBox 24">
            <a:extLst>
              <a:ext uri="{FF2B5EF4-FFF2-40B4-BE49-F238E27FC236}">
                <a16:creationId xmlns:a16="http://schemas.microsoft.com/office/drawing/2014/main" id="{BCDDB1B2-F671-4B6A-A6A9-D51DDA144F02}"/>
              </a:ext>
            </a:extLst>
          </p:cNvPr>
          <p:cNvSpPr txBox="1"/>
          <p:nvPr/>
        </p:nvSpPr>
        <p:spPr>
          <a:xfrm>
            <a:off x="493034" y="1465846"/>
            <a:ext cx="2421925" cy="954107"/>
          </a:xfrm>
          <a:prstGeom prst="rect">
            <a:avLst/>
          </a:prstGeom>
          <a:noFill/>
        </p:spPr>
        <p:txBody>
          <a:bodyPr wrap="square" rtlCol="0">
            <a:spAutoFit/>
          </a:bodyPr>
          <a:lstStyle/>
          <a:p>
            <a:r>
              <a:rPr lang="en-US" sz="2800" b="1" dirty="0">
                <a:solidFill>
                  <a:schemeClr val="bg1"/>
                </a:solidFill>
              </a:rPr>
              <a:t>PRICING INFORMATION</a:t>
            </a:r>
            <a:endParaRPr lang="en-GB" sz="2800" b="1" dirty="0">
              <a:solidFill>
                <a:schemeClr val="bg1"/>
              </a:solidFill>
            </a:endParaRPr>
          </a:p>
        </p:txBody>
      </p:sp>
      <p:sp>
        <p:nvSpPr>
          <p:cNvPr id="26" name="TextBox 25">
            <a:extLst>
              <a:ext uri="{FF2B5EF4-FFF2-40B4-BE49-F238E27FC236}">
                <a16:creationId xmlns:a16="http://schemas.microsoft.com/office/drawing/2014/main" id="{BD866CF1-7F01-4491-9ADE-035BE83DE2E3}"/>
              </a:ext>
            </a:extLst>
          </p:cNvPr>
          <p:cNvSpPr txBox="1"/>
          <p:nvPr/>
        </p:nvSpPr>
        <p:spPr>
          <a:xfrm>
            <a:off x="493034" y="3505401"/>
            <a:ext cx="2657939" cy="1077218"/>
          </a:xfrm>
          <a:prstGeom prst="rect">
            <a:avLst/>
          </a:prstGeom>
          <a:noFill/>
        </p:spPr>
        <p:txBody>
          <a:bodyPr wrap="square" rtlCol="0">
            <a:spAutoFit/>
          </a:bodyPr>
          <a:lstStyle/>
          <a:p>
            <a:r>
              <a:rPr lang="en-US" sz="3200" b="1" dirty="0">
                <a:solidFill>
                  <a:schemeClr val="bg1"/>
                </a:solidFill>
              </a:rPr>
              <a:t>Residential Conveyancing</a:t>
            </a:r>
            <a:endParaRPr lang="en-GB" sz="3200" b="1" dirty="0">
              <a:solidFill>
                <a:schemeClr val="bg1"/>
              </a:solidFill>
            </a:endParaRPr>
          </a:p>
        </p:txBody>
      </p:sp>
      <p:sp>
        <p:nvSpPr>
          <p:cNvPr id="27" name="TextBox 26">
            <a:extLst>
              <a:ext uri="{FF2B5EF4-FFF2-40B4-BE49-F238E27FC236}">
                <a16:creationId xmlns:a16="http://schemas.microsoft.com/office/drawing/2014/main" id="{6269E9D0-D0E8-4869-B8FE-9823659E8985}"/>
              </a:ext>
            </a:extLst>
          </p:cNvPr>
          <p:cNvSpPr txBox="1"/>
          <p:nvPr/>
        </p:nvSpPr>
        <p:spPr>
          <a:xfrm>
            <a:off x="291724" y="8634390"/>
            <a:ext cx="2421925" cy="369332"/>
          </a:xfrm>
          <a:prstGeom prst="rect">
            <a:avLst/>
          </a:prstGeom>
          <a:noFill/>
        </p:spPr>
        <p:txBody>
          <a:bodyPr wrap="square" rtlCol="0">
            <a:spAutoFit/>
          </a:bodyPr>
          <a:lstStyle/>
          <a:p>
            <a:r>
              <a:rPr lang="en-US" dirty="0">
                <a:solidFill>
                  <a:schemeClr val="bg1"/>
                </a:solidFill>
              </a:rPr>
              <a:t>www.lightfoots.co.uk</a:t>
            </a:r>
            <a:endParaRPr lang="en-GB" dirty="0">
              <a:solidFill>
                <a:schemeClr val="bg1"/>
              </a:solidFill>
            </a:endParaRPr>
          </a:p>
        </p:txBody>
      </p:sp>
    </p:spTree>
    <p:extLst>
      <p:ext uri="{BB962C8B-B14F-4D97-AF65-F5344CB8AC3E}">
        <p14:creationId xmlns:p14="http://schemas.microsoft.com/office/powerpoint/2010/main" val="1778222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D5201-B8D3-4130-9C70-2AE71B699376}"/>
              </a:ext>
            </a:extLst>
          </p:cNvPr>
          <p:cNvSpPr>
            <a:spLocks noGrp="1"/>
          </p:cNvSpPr>
          <p:nvPr>
            <p:ph type="title"/>
          </p:nvPr>
        </p:nvSpPr>
        <p:spPr/>
        <p:txBody>
          <a:bodyPr>
            <a:normAutofit/>
          </a:bodyPr>
          <a:lstStyle/>
          <a:p>
            <a:r>
              <a:rPr lang="en-US" sz="2000" b="1" dirty="0"/>
              <a:t>Pricing Information – Residential Conveyancing</a:t>
            </a:r>
            <a:endParaRPr lang="en-GB" sz="2000" b="1" dirty="0"/>
          </a:p>
        </p:txBody>
      </p:sp>
      <p:sp>
        <p:nvSpPr>
          <p:cNvPr id="3" name="Content Placeholder 2">
            <a:extLst>
              <a:ext uri="{FF2B5EF4-FFF2-40B4-BE49-F238E27FC236}">
                <a16:creationId xmlns:a16="http://schemas.microsoft.com/office/drawing/2014/main" id="{1606AD52-1C23-4B4B-AF38-CD0607FE863E}"/>
              </a:ext>
            </a:extLst>
          </p:cNvPr>
          <p:cNvSpPr>
            <a:spLocks noGrp="1"/>
          </p:cNvSpPr>
          <p:nvPr>
            <p:ph idx="1"/>
          </p:nvPr>
        </p:nvSpPr>
        <p:spPr/>
        <p:txBody>
          <a:bodyPr>
            <a:noAutofit/>
          </a:bodyPr>
          <a:lstStyle/>
          <a:p>
            <a:pPr marL="0" indent="0" algn="just">
              <a:lnSpc>
                <a:spcPct val="107000"/>
              </a:lnSpc>
              <a:spcAft>
                <a:spcPts val="800"/>
              </a:spcAft>
              <a:buNone/>
            </a:pPr>
            <a:r>
              <a:rPr lang="en-US" sz="1100" b="1" dirty="0">
                <a:latin typeface="Calibri" panose="020F0502020204030204" pitchFamily="34" charset="0"/>
                <a:ea typeface="Calibri" panose="020F0502020204030204" pitchFamily="34" charset="0"/>
                <a:cs typeface="Calibri" panose="020F0502020204030204" pitchFamily="34" charset="0"/>
              </a:rPr>
              <a:t>Expertise </a:t>
            </a:r>
            <a:endParaRPr lang="en-US" sz="1100" b="1" dirty="0">
              <a:effectLst/>
              <a:latin typeface="Calibri" panose="020F0502020204030204" pitchFamily="34" charset="0"/>
              <a:ea typeface="Calibri" panose="020F0502020204030204" pitchFamily="34" charset="0"/>
              <a:cs typeface="Calibri" panose="020F0502020204030204" pitchFamily="34" charset="0"/>
            </a:endParaRPr>
          </a:p>
          <a:p>
            <a:pPr marL="0" indent="0" algn="just">
              <a:lnSpc>
                <a:spcPct val="107000"/>
              </a:lnSpc>
              <a:spcAft>
                <a:spcPts val="800"/>
              </a:spcAft>
              <a:buNone/>
            </a:pPr>
            <a:r>
              <a:rPr lang="en-US" sz="1100" dirty="0">
                <a:effectLst/>
                <a:latin typeface="Calibri" panose="020F0502020204030204" pitchFamily="34" charset="0"/>
                <a:ea typeface="Calibri" panose="020F0502020204030204" pitchFamily="34" charset="0"/>
                <a:cs typeface="Calibri" panose="020F0502020204030204" pitchFamily="34" charset="0"/>
              </a:rPr>
              <a:t>Our conveyancing teams are made up of Solicitors and Licensed Conveyancers (with at least two years’ experience in this area); fee earners training to become a Solicitor or Licensed Conveyancer under close supervision by a </a:t>
            </a:r>
            <a:r>
              <a:rPr lang="en-US" sz="1100" dirty="0">
                <a:latin typeface="Calibri" panose="020F0502020204030204" pitchFamily="34" charset="0"/>
                <a:ea typeface="Calibri" panose="020F0502020204030204" pitchFamily="34" charset="0"/>
                <a:cs typeface="Calibri" panose="020F0502020204030204" pitchFamily="34" charset="0"/>
              </a:rPr>
              <a:t>qualified fee earner</a:t>
            </a:r>
            <a:r>
              <a:rPr lang="en-US" sz="1100" dirty="0">
                <a:effectLst/>
                <a:latin typeface="Calibri" panose="020F0502020204030204" pitchFamily="34" charset="0"/>
                <a:ea typeface="Calibri" panose="020F0502020204030204" pitchFamily="34" charset="0"/>
                <a:cs typeface="Calibri" panose="020F0502020204030204" pitchFamily="34" charset="0"/>
              </a:rPr>
              <a:t> with at least five years’ experience; and high-quality support staff. The teams are supervised by a partner with over 10 years’ experience working in residential conveyancing.</a:t>
            </a:r>
          </a:p>
          <a:p>
            <a:pPr marL="0" indent="0" algn="just">
              <a:lnSpc>
                <a:spcPct val="107000"/>
              </a:lnSpc>
              <a:spcAft>
                <a:spcPts val="800"/>
              </a:spcAft>
              <a:buNone/>
            </a:pPr>
            <a:r>
              <a:rPr lang="en-US" sz="1100" dirty="0">
                <a:effectLst/>
                <a:latin typeface="Calibri" panose="020F0502020204030204" pitchFamily="34" charset="0"/>
                <a:ea typeface="Calibri" panose="020F0502020204030204" pitchFamily="34" charset="0"/>
                <a:cs typeface="Calibri" panose="020F0502020204030204" pitchFamily="34" charset="0"/>
              </a:rPr>
              <a:t>The team member(s) who will be on hand to assist you will depend on your conveyancing needs, including your location. See </a:t>
            </a:r>
            <a:r>
              <a:rPr lang="en-US" sz="1100" dirty="0">
                <a:latin typeface="Calibri" panose="020F0502020204030204" pitchFamily="34" charset="0"/>
                <a:ea typeface="Calibri" panose="020F0502020204030204" pitchFamily="34" charset="0"/>
                <a:cs typeface="Calibri" panose="020F0502020204030204" pitchFamily="34" charset="0"/>
                <a:hlinkClick r:id="rId2"/>
              </a:rPr>
              <a:t>Our People</a:t>
            </a:r>
            <a:r>
              <a:rPr lang="en-US" sz="1100" dirty="0">
                <a:effectLst/>
                <a:latin typeface="Calibri" panose="020F0502020204030204" pitchFamily="34" charset="0"/>
                <a:ea typeface="Calibri" panose="020F0502020204030204" pitchFamily="34" charset="0"/>
                <a:cs typeface="Calibri" panose="020F0502020204030204" pitchFamily="34" charset="0"/>
              </a:rPr>
              <a:t> for individual biographies.</a:t>
            </a:r>
          </a:p>
          <a:p>
            <a:pPr marL="0" indent="0" algn="just">
              <a:lnSpc>
                <a:spcPct val="107000"/>
              </a:lnSpc>
              <a:spcAft>
                <a:spcPts val="800"/>
              </a:spcAft>
              <a:buNone/>
            </a:pPr>
            <a:r>
              <a:rPr lang="en-US" sz="1100" b="1" dirty="0">
                <a:latin typeface="Calibri" panose="020F0502020204030204" pitchFamily="34" charset="0"/>
                <a:ea typeface="Calibri" panose="020F0502020204030204" pitchFamily="34" charset="0"/>
                <a:cs typeface="Calibri" panose="020F0502020204030204" pitchFamily="34" charset="0"/>
              </a:rPr>
              <a:t>Likely Costs</a:t>
            </a:r>
          </a:p>
          <a:p>
            <a:pPr marL="0" indent="0" algn="just">
              <a:lnSpc>
                <a:spcPct val="107000"/>
              </a:lnSpc>
              <a:spcAft>
                <a:spcPts val="800"/>
              </a:spcAft>
              <a:buNone/>
            </a:pPr>
            <a:r>
              <a:rPr lang="en-US" sz="1100" dirty="0">
                <a:effectLst/>
                <a:latin typeface="Calibri" panose="020F0502020204030204" pitchFamily="34" charset="0"/>
                <a:ea typeface="Calibri" panose="020F0502020204030204" pitchFamily="34" charset="0"/>
                <a:cs typeface="Calibri" panose="020F0502020204030204" pitchFamily="34" charset="0"/>
              </a:rPr>
              <a:t>To provide you with a guide of the likely costs if you instruct us to assist in the purchase, sale or remortgage of your home, the standard fees listed below cover the work required to complete a standard conveyancing transaction. The fees listed constitute an estimate for standard conveyancing work but do not form part of a binding quote.</a:t>
            </a:r>
          </a:p>
          <a:p>
            <a:pPr marL="0" indent="0" algn="just">
              <a:lnSpc>
                <a:spcPct val="107000"/>
              </a:lnSpc>
              <a:spcAft>
                <a:spcPts val="800"/>
              </a:spcAft>
              <a:buNone/>
            </a:pPr>
            <a:r>
              <a:rPr lang="en-US" sz="1100" dirty="0">
                <a:effectLst/>
                <a:latin typeface="Calibri" panose="020F0502020204030204" pitchFamily="34" charset="0"/>
                <a:ea typeface="Calibri" panose="020F0502020204030204" pitchFamily="34" charset="0"/>
                <a:cs typeface="Calibri" panose="020F0502020204030204" pitchFamily="34" charset="0"/>
              </a:rPr>
              <a:t>Following a discussion of your individual circumstances and receipt of your instructions, we will provide you with a written estimate to carry out the work which may differ from the below pricing.</a:t>
            </a:r>
          </a:p>
          <a:p>
            <a:pPr marL="0" indent="0" algn="just">
              <a:lnSpc>
                <a:spcPct val="107000"/>
              </a:lnSpc>
              <a:spcAft>
                <a:spcPts val="800"/>
              </a:spcAft>
              <a:buNone/>
            </a:pPr>
            <a:r>
              <a:rPr lang="en-US" sz="1100" b="1" dirty="0">
                <a:effectLst/>
                <a:latin typeface="Calibri" panose="020F0502020204030204" pitchFamily="34" charset="0"/>
                <a:ea typeface="Calibri" panose="020F0502020204030204" pitchFamily="34" charset="0"/>
                <a:cs typeface="Calibri" panose="020F0502020204030204" pitchFamily="34" charset="0"/>
              </a:rPr>
              <a:t>Typical Conveyancing Process </a:t>
            </a:r>
          </a:p>
          <a:p>
            <a:pPr marL="0" indent="0" algn="just">
              <a:lnSpc>
                <a:spcPct val="107000"/>
              </a:lnSpc>
              <a:spcAft>
                <a:spcPts val="800"/>
              </a:spcAft>
              <a:buNone/>
            </a:pPr>
            <a:r>
              <a:rPr lang="en-US" sz="1100" dirty="0">
                <a:latin typeface="Calibri" panose="020F0502020204030204" pitchFamily="34" charset="0"/>
                <a:ea typeface="Calibri" panose="020F0502020204030204" pitchFamily="34" charset="0"/>
                <a:cs typeface="Calibri" panose="020F0502020204030204" pitchFamily="34" charset="0"/>
              </a:rPr>
              <a:t>Please visit our residential conveyancing page for an idea of the typical stages and average timescales involved in a standard  property sale, remortgage, or purchase transaction: </a:t>
            </a:r>
            <a:r>
              <a:rPr lang="en-US" sz="1100" dirty="0">
                <a:effectLst/>
                <a:latin typeface="Calibri" panose="020F0502020204030204" pitchFamily="34" charset="0"/>
                <a:ea typeface="Calibri" panose="020F0502020204030204" pitchFamily="34" charset="0"/>
                <a:cs typeface="Calibri" panose="020F0502020204030204" pitchFamily="34" charset="0"/>
                <a:hlinkClick r:id="rId3"/>
              </a:rPr>
              <a:t>https://lightfoots.co.uk/residential-conveyancing/</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marL="0" indent="0" algn="just">
              <a:lnSpc>
                <a:spcPct val="107000"/>
              </a:lnSpc>
              <a:spcAft>
                <a:spcPts val="800"/>
              </a:spcAft>
              <a:buNone/>
            </a:pPr>
            <a:endParaRPr lang="en-US" sz="1100" dirty="0">
              <a:effectLst/>
              <a:highlight>
                <a:srgbClr val="FFFF00"/>
              </a:highlight>
              <a:latin typeface="Calibri" panose="020F0502020204030204" pitchFamily="34" charset="0"/>
              <a:ea typeface="Calibri" panose="020F0502020204030204" pitchFamily="34" charset="0"/>
              <a:cs typeface="Calibri" panose="020F0502020204030204" pitchFamily="34" charset="0"/>
            </a:endParaRPr>
          </a:p>
          <a:p>
            <a:pPr marL="0" indent="0" algn="just">
              <a:lnSpc>
                <a:spcPct val="107000"/>
              </a:lnSpc>
              <a:spcAft>
                <a:spcPts val="800"/>
              </a:spcAft>
              <a:buNone/>
            </a:pPr>
            <a:endParaRPr lang="en-US" sz="1100" b="1" dirty="0">
              <a:effectLst/>
              <a:latin typeface="Calibri" panose="020F0502020204030204" pitchFamily="34" charset="0"/>
              <a:ea typeface="Calibri" panose="020F0502020204030204" pitchFamily="34" charset="0"/>
              <a:cs typeface="Calibri" panose="020F0502020204030204" pitchFamily="34" charset="0"/>
            </a:endParaRPr>
          </a:p>
          <a:p>
            <a:pPr marL="0" indent="0" algn="just">
              <a:lnSpc>
                <a:spcPct val="107000"/>
              </a:lnSpc>
              <a:spcAft>
                <a:spcPts val="800"/>
              </a:spcAft>
              <a:buNone/>
            </a:pPr>
            <a:endParaRPr lang="en-US" sz="11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22074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D5201-B8D3-4130-9C70-2AE71B699376}"/>
              </a:ext>
            </a:extLst>
          </p:cNvPr>
          <p:cNvSpPr>
            <a:spLocks noGrp="1"/>
          </p:cNvSpPr>
          <p:nvPr>
            <p:ph type="title"/>
          </p:nvPr>
        </p:nvSpPr>
        <p:spPr/>
        <p:txBody>
          <a:bodyPr>
            <a:normAutofit/>
          </a:bodyPr>
          <a:lstStyle/>
          <a:p>
            <a:r>
              <a:rPr lang="en-US" sz="2000" b="1" dirty="0"/>
              <a:t>Sale and Purchase Fees: Our standard legal fees per transaction</a:t>
            </a:r>
            <a:endParaRPr lang="en-GB" sz="2000" b="1" dirty="0"/>
          </a:p>
        </p:txBody>
      </p:sp>
      <p:graphicFrame>
        <p:nvGraphicFramePr>
          <p:cNvPr id="4" name="Table 4">
            <a:extLst>
              <a:ext uri="{FF2B5EF4-FFF2-40B4-BE49-F238E27FC236}">
                <a16:creationId xmlns:a16="http://schemas.microsoft.com/office/drawing/2014/main" id="{5024380F-232F-43B3-B594-ABF93A035978}"/>
              </a:ext>
            </a:extLst>
          </p:cNvPr>
          <p:cNvGraphicFramePr>
            <a:graphicFrameLocks noGrp="1"/>
          </p:cNvGraphicFramePr>
          <p:nvPr>
            <p:extLst>
              <p:ext uri="{D42A27DB-BD31-4B8C-83A1-F6EECF244321}">
                <p14:modId xmlns:p14="http://schemas.microsoft.com/office/powerpoint/2010/main" val="2340061345"/>
              </p:ext>
            </p:extLst>
          </p:nvPr>
        </p:nvGraphicFramePr>
        <p:xfrm>
          <a:off x="471488" y="1689101"/>
          <a:ext cx="5915024" cy="5831840"/>
        </p:xfrm>
        <a:graphic>
          <a:graphicData uri="http://schemas.openxmlformats.org/drawingml/2006/table">
            <a:tbl>
              <a:tblPr firstRow="1" bandRow="1">
                <a:tableStyleId>{5C22544A-7EE6-4342-B048-85BDC9FD1C3A}</a:tableStyleId>
              </a:tblPr>
              <a:tblGrid>
                <a:gridCol w="1831037">
                  <a:extLst>
                    <a:ext uri="{9D8B030D-6E8A-4147-A177-3AD203B41FA5}">
                      <a16:colId xmlns:a16="http://schemas.microsoft.com/office/drawing/2014/main" val="3034642129"/>
                    </a:ext>
                  </a:extLst>
                </a:gridCol>
                <a:gridCol w="1178805">
                  <a:extLst>
                    <a:ext uri="{9D8B030D-6E8A-4147-A177-3AD203B41FA5}">
                      <a16:colId xmlns:a16="http://schemas.microsoft.com/office/drawing/2014/main" val="342197912"/>
                    </a:ext>
                  </a:extLst>
                </a:gridCol>
                <a:gridCol w="1222872">
                  <a:extLst>
                    <a:ext uri="{9D8B030D-6E8A-4147-A177-3AD203B41FA5}">
                      <a16:colId xmlns:a16="http://schemas.microsoft.com/office/drawing/2014/main" val="822947358"/>
                    </a:ext>
                  </a:extLst>
                </a:gridCol>
                <a:gridCol w="1682310">
                  <a:extLst>
                    <a:ext uri="{9D8B030D-6E8A-4147-A177-3AD203B41FA5}">
                      <a16:colId xmlns:a16="http://schemas.microsoft.com/office/drawing/2014/main" val="3690471169"/>
                    </a:ext>
                  </a:extLst>
                </a:gridCol>
              </a:tblGrid>
              <a:tr h="370840">
                <a:tc>
                  <a:txBody>
                    <a:bodyPr/>
                    <a:lstStyle/>
                    <a:p>
                      <a:pPr algn="l" fontAlgn="base"/>
                      <a:r>
                        <a:rPr lang="en-GB" sz="1100" b="0" dirty="0">
                          <a:solidFill>
                            <a:srgbClr val="FFFFFF"/>
                          </a:solidFill>
                          <a:effectLst/>
                          <a:latin typeface="inherit"/>
                        </a:rPr>
                        <a:t>Property Value Up To (£)</a:t>
                      </a:r>
                    </a:p>
                  </a:txBody>
                  <a:tcPr marT="68580" marB="68580" anchor="ctr">
                    <a:solidFill>
                      <a:srgbClr val="605D75"/>
                    </a:solidFill>
                  </a:tcPr>
                </a:tc>
                <a:tc>
                  <a:txBody>
                    <a:bodyPr/>
                    <a:lstStyle/>
                    <a:p>
                      <a:pPr algn="l" fontAlgn="base"/>
                      <a:r>
                        <a:rPr lang="en-GB" sz="1100" b="0" dirty="0">
                          <a:solidFill>
                            <a:srgbClr val="FFFFFF"/>
                          </a:solidFill>
                          <a:effectLst/>
                          <a:latin typeface="inherit"/>
                        </a:rPr>
                        <a:t>Fee (£)</a:t>
                      </a:r>
                    </a:p>
                  </a:txBody>
                  <a:tcPr marT="68580" marB="68580" anchor="ctr">
                    <a:solidFill>
                      <a:srgbClr val="605D75"/>
                    </a:solidFill>
                  </a:tcPr>
                </a:tc>
                <a:tc>
                  <a:txBody>
                    <a:bodyPr/>
                    <a:lstStyle/>
                    <a:p>
                      <a:pPr algn="l" fontAlgn="base"/>
                      <a:r>
                        <a:rPr lang="en-GB" sz="1100" b="0" dirty="0">
                          <a:solidFill>
                            <a:srgbClr val="FFFFFF"/>
                          </a:solidFill>
                          <a:effectLst/>
                          <a:latin typeface="inherit"/>
                        </a:rPr>
                        <a:t>VAT at 20% (£)</a:t>
                      </a:r>
                    </a:p>
                  </a:txBody>
                  <a:tcPr marT="68580" marB="68580" anchor="ctr">
                    <a:solidFill>
                      <a:srgbClr val="605D75"/>
                    </a:solidFill>
                  </a:tcPr>
                </a:tc>
                <a:tc>
                  <a:txBody>
                    <a:bodyPr/>
                    <a:lstStyle/>
                    <a:p>
                      <a:pPr algn="l" fontAlgn="base"/>
                      <a:r>
                        <a:rPr lang="en-GB" sz="1100" b="0" dirty="0">
                          <a:solidFill>
                            <a:schemeClr val="bg1"/>
                          </a:solidFill>
                          <a:effectLst/>
                          <a:latin typeface="inherit"/>
                        </a:rPr>
                        <a:t>Additional fee for a leasehold property (excluding VAT at 20%) £</a:t>
                      </a:r>
                    </a:p>
                  </a:txBody>
                  <a:tcPr marT="68580" marB="68580" anchor="ctr">
                    <a:solidFill>
                      <a:srgbClr val="605D75"/>
                    </a:solidFill>
                  </a:tcPr>
                </a:tc>
                <a:extLst>
                  <a:ext uri="{0D108BD9-81ED-4DB2-BD59-A6C34878D82A}">
                    <a16:rowId xmlns:a16="http://schemas.microsoft.com/office/drawing/2014/main" val="1298790351"/>
                  </a:ext>
                </a:extLst>
              </a:tr>
              <a:tr h="370840">
                <a:tc>
                  <a:txBody>
                    <a:bodyPr/>
                    <a:lstStyle/>
                    <a:p>
                      <a:pPr fontAlgn="base"/>
                      <a:r>
                        <a:rPr lang="en-GB" sz="1100" dirty="0">
                          <a:effectLst/>
                          <a:latin typeface="inherit"/>
                        </a:rPr>
                        <a:t>300,000</a:t>
                      </a:r>
                    </a:p>
                  </a:txBody>
                  <a:tcPr marL="76200" marR="76200" marT="38100" marB="38100" anchor="ctr"/>
                </a:tc>
                <a:tc>
                  <a:txBody>
                    <a:bodyPr/>
                    <a:lstStyle/>
                    <a:p>
                      <a:pPr fontAlgn="base"/>
                      <a:r>
                        <a:rPr lang="en-US" sz="1100" dirty="0">
                          <a:effectLst/>
                          <a:latin typeface="inherit"/>
                        </a:rPr>
                        <a:t>1</a:t>
                      </a:r>
                      <a:r>
                        <a:rPr lang="en-GB" sz="1100" dirty="0">
                          <a:effectLst/>
                          <a:latin typeface="inherit"/>
                        </a:rPr>
                        <a:t>,255</a:t>
                      </a:r>
                    </a:p>
                  </a:txBody>
                  <a:tcPr marL="76200" marR="76200" marT="38100" marB="38100" anchor="ctr"/>
                </a:tc>
                <a:tc>
                  <a:txBody>
                    <a:bodyPr/>
                    <a:lstStyle/>
                    <a:p>
                      <a:pPr fontAlgn="base"/>
                      <a:r>
                        <a:rPr lang="en-US" sz="1100" dirty="0">
                          <a:effectLst/>
                          <a:latin typeface="inherit"/>
                        </a:rPr>
                        <a:t>2</a:t>
                      </a:r>
                      <a:r>
                        <a:rPr lang="en-GB" sz="1100" dirty="0">
                          <a:effectLst/>
                          <a:latin typeface="inherit"/>
                        </a:rPr>
                        <a:t>51</a:t>
                      </a:r>
                    </a:p>
                  </a:txBody>
                  <a:tcPr marL="76200" marR="76200" marT="38100" marB="38100" anchor="ctr"/>
                </a:tc>
                <a:tc>
                  <a:txBody>
                    <a:bodyPr/>
                    <a:lstStyle/>
                    <a:p>
                      <a:pPr fontAlgn="base"/>
                      <a:r>
                        <a:rPr lang="en-GB" sz="1100" dirty="0">
                          <a:effectLst/>
                          <a:latin typeface="inherit"/>
                        </a:rPr>
                        <a:t>450</a:t>
                      </a:r>
                    </a:p>
                  </a:txBody>
                  <a:tcPr marL="76200" marR="76200" marT="38100" marB="38100" anchor="ctr"/>
                </a:tc>
                <a:extLst>
                  <a:ext uri="{0D108BD9-81ED-4DB2-BD59-A6C34878D82A}">
                    <a16:rowId xmlns:a16="http://schemas.microsoft.com/office/drawing/2014/main" val="381966363"/>
                  </a:ext>
                </a:extLst>
              </a:tr>
              <a:tr h="370840">
                <a:tc>
                  <a:txBody>
                    <a:bodyPr/>
                    <a:lstStyle/>
                    <a:p>
                      <a:pPr fontAlgn="base"/>
                      <a:r>
                        <a:rPr lang="en-GB" sz="1100" dirty="0">
                          <a:effectLst/>
                          <a:latin typeface="inherit"/>
                        </a:rPr>
                        <a:t>400,000</a:t>
                      </a:r>
                    </a:p>
                  </a:txBody>
                  <a:tcPr marL="76200" marR="76200" marT="38100" marB="38100" anchor="ctr"/>
                </a:tc>
                <a:tc>
                  <a:txBody>
                    <a:bodyPr/>
                    <a:lstStyle/>
                    <a:p>
                      <a:pPr fontAlgn="base"/>
                      <a:r>
                        <a:rPr lang="en-GB" sz="1100" dirty="0">
                          <a:effectLst/>
                          <a:latin typeface="inherit"/>
                        </a:rPr>
                        <a:t>1,415</a:t>
                      </a:r>
                    </a:p>
                  </a:txBody>
                  <a:tcPr marL="76200" marR="76200" marT="38100" marB="38100" anchor="ctr"/>
                </a:tc>
                <a:tc>
                  <a:txBody>
                    <a:bodyPr/>
                    <a:lstStyle/>
                    <a:p>
                      <a:pPr fontAlgn="base"/>
                      <a:r>
                        <a:rPr lang="en-GB" sz="1100" dirty="0">
                          <a:effectLst/>
                          <a:latin typeface="inherit"/>
                        </a:rPr>
                        <a:t>283</a:t>
                      </a:r>
                    </a:p>
                  </a:txBody>
                  <a:tcPr marL="76200" marR="76200" marT="38100" marB="38100" anchor="ctr"/>
                </a:tc>
                <a:tc>
                  <a:txBody>
                    <a:bodyPr/>
                    <a:lstStyle/>
                    <a:p>
                      <a:pPr fontAlgn="base"/>
                      <a:r>
                        <a:rPr lang="en-GB" sz="1100" dirty="0">
                          <a:effectLst/>
                          <a:latin typeface="inherit"/>
                        </a:rPr>
                        <a:t>450</a:t>
                      </a:r>
                    </a:p>
                  </a:txBody>
                  <a:tcPr marL="76200" marR="76200" marT="38100" marB="38100" anchor="ctr"/>
                </a:tc>
                <a:extLst>
                  <a:ext uri="{0D108BD9-81ED-4DB2-BD59-A6C34878D82A}">
                    <a16:rowId xmlns:a16="http://schemas.microsoft.com/office/drawing/2014/main" val="2703502015"/>
                  </a:ext>
                </a:extLst>
              </a:tr>
              <a:tr h="370840">
                <a:tc>
                  <a:txBody>
                    <a:bodyPr/>
                    <a:lstStyle/>
                    <a:p>
                      <a:pPr fontAlgn="base"/>
                      <a:r>
                        <a:rPr lang="en-GB" sz="1100" dirty="0">
                          <a:effectLst/>
                          <a:latin typeface="inherit"/>
                        </a:rPr>
                        <a:t>500,000</a:t>
                      </a:r>
                    </a:p>
                  </a:txBody>
                  <a:tcPr marL="76200" marR="76200" marT="38100" marB="38100" anchor="ctr"/>
                </a:tc>
                <a:tc>
                  <a:txBody>
                    <a:bodyPr/>
                    <a:lstStyle/>
                    <a:p>
                      <a:pPr fontAlgn="base"/>
                      <a:r>
                        <a:rPr lang="en-GB" sz="1100" dirty="0">
                          <a:effectLst/>
                          <a:latin typeface="inherit"/>
                        </a:rPr>
                        <a:t>1,520</a:t>
                      </a:r>
                    </a:p>
                  </a:txBody>
                  <a:tcPr marL="76200" marR="76200" marT="38100" marB="38100" anchor="ctr"/>
                </a:tc>
                <a:tc>
                  <a:txBody>
                    <a:bodyPr/>
                    <a:lstStyle/>
                    <a:p>
                      <a:pPr fontAlgn="base"/>
                      <a:r>
                        <a:rPr lang="en-GB" sz="1100" dirty="0">
                          <a:effectLst/>
                          <a:latin typeface="inherit"/>
                        </a:rPr>
                        <a:t>304</a:t>
                      </a:r>
                    </a:p>
                  </a:txBody>
                  <a:tcPr marL="76200" marR="76200" marT="38100" marB="38100" anchor="ctr"/>
                </a:tc>
                <a:tc>
                  <a:txBody>
                    <a:bodyPr/>
                    <a:lstStyle/>
                    <a:p>
                      <a:pPr fontAlgn="base"/>
                      <a:r>
                        <a:rPr lang="en-GB" sz="1100" dirty="0">
                          <a:effectLst/>
                          <a:latin typeface="inherit"/>
                        </a:rPr>
                        <a:t>450</a:t>
                      </a:r>
                    </a:p>
                  </a:txBody>
                  <a:tcPr marL="76200" marR="76200" marT="38100" marB="38100" anchor="ctr"/>
                </a:tc>
                <a:extLst>
                  <a:ext uri="{0D108BD9-81ED-4DB2-BD59-A6C34878D82A}">
                    <a16:rowId xmlns:a16="http://schemas.microsoft.com/office/drawing/2014/main" val="1076856170"/>
                  </a:ext>
                </a:extLst>
              </a:tr>
              <a:tr h="370840">
                <a:tc>
                  <a:txBody>
                    <a:bodyPr/>
                    <a:lstStyle/>
                    <a:p>
                      <a:pPr fontAlgn="base"/>
                      <a:r>
                        <a:rPr lang="en-GB" sz="1100" dirty="0">
                          <a:effectLst/>
                          <a:latin typeface="inherit"/>
                        </a:rPr>
                        <a:t>600,000</a:t>
                      </a:r>
                    </a:p>
                  </a:txBody>
                  <a:tcPr marL="76200" marR="76200" marT="38100" marB="38100" anchor="ctr"/>
                </a:tc>
                <a:tc>
                  <a:txBody>
                    <a:bodyPr/>
                    <a:lstStyle/>
                    <a:p>
                      <a:pPr fontAlgn="base"/>
                      <a:r>
                        <a:rPr lang="en-GB" sz="1100" dirty="0">
                          <a:effectLst/>
                          <a:latin typeface="inherit"/>
                        </a:rPr>
                        <a:t>1,675</a:t>
                      </a:r>
                    </a:p>
                  </a:txBody>
                  <a:tcPr marL="76200" marR="76200" marT="38100" marB="38100" anchor="ctr"/>
                </a:tc>
                <a:tc>
                  <a:txBody>
                    <a:bodyPr/>
                    <a:lstStyle/>
                    <a:p>
                      <a:pPr fontAlgn="base"/>
                      <a:r>
                        <a:rPr lang="en-US" sz="1100" dirty="0">
                          <a:effectLst/>
                          <a:latin typeface="inherit"/>
                        </a:rPr>
                        <a:t>335</a:t>
                      </a:r>
                      <a:endParaRPr lang="en-GB" sz="1100" dirty="0">
                        <a:effectLst/>
                        <a:latin typeface="inherit"/>
                      </a:endParaRPr>
                    </a:p>
                  </a:txBody>
                  <a:tcPr marL="76200" marR="76200" marT="38100" marB="38100" anchor="ctr"/>
                </a:tc>
                <a:tc>
                  <a:txBody>
                    <a:bodyPr/>
                    <a:lstStyle/>
                    <a:p>
                      <a:pPr fontAlgn="base"/>
                      <a:r>
                        <a:rPr lang="en-GB" sz="1100" dirty="0">
                          <a:effectLst/>
                          <a:latin typeface="inherit"/>
                        </a:rPr>
                        <a:t>450</a:t>
                      </a:r>
                    </a:p>
                  </a:txBody>
                  <a:tcPr marL="76200" marR="76200" marT="38100" marB="38100" anchor="ctr"/>
                </a:tc>
                <a:extLst>
                  <a:ext uri="{0D108BD9-81ED-4DB2-BD59-A6C34878D82A}">
                    <a16:rowId xmlns:a16="http://schemas.microsoft.com/office/drawing/2014/main" val="958453628"/>
                  </a:ext>
                </a:extLst>
              </a:tr>
              <a:tr h="370840">
                <a:tc>
                  <a:txBody>
                    <a:bodyPr/>
                    <a:lstStyle/>
                    <a:p>
                      <a:pPr fontAlgn="base"/>
                      <a:r>
                        <a:rPr lang="en-GB" sz="1100" dirty="0">
                          <a:effectLst/>
                          <a:latin typeface="inherit"/>
                        </a:rPr>
                        <a:t>700,000</a:t>
                      </a:r>
                    </a:p>
                  </a:txBody>
                  <a:tcPr marL="76200" marR="76200" marT="38100" marB="38100" anchor="ctr"/>
                </a:tc>
                <a:tc>
                  <a:txBody>
                    <a:bodyPr/>
                    <a:lstStyle/>
                    <a:p>
                      <a:pPr fontAlgn="base"/>
                      <a:r>
                        <a:rPr lang="en-GB" sz="1100" dirty="0">
                          <a:effectLst/>
                          <a:latin typeface="inherit"/>
                        </a:rPr>
                        <a:t>1,850</a:t>
                      </a:r>
                    </a:p>
                  </a:txBody>
                  <a:tcPr marL="76200" marR="76200" marT="38100" marB="38100" anchor="ctr"/>
                </a:tc>
                <a:tc>
                  <a:txBody>
                    <a:bodyPr/>
                    <a:lstStyle/>
                    <a:p>
                      <a:pPr fontAlgn="base"/>
                      <a:r>
                        <a:rPr lang="en-GB" sz="1100" dirty="0">
                          <a:effectLst/>
                          <a:latin typeface="inherit"/>
                        </a:rPr>
                        <a:t>370</a:t>
                      </a:r>
                    </a:p>
                  </a:txBody>
                  <a:tcPr marL="76200" marR="76200" marT="38100" marB="38100" anchor="ctr"/>
                </a:tc>
                <a:tc>
                  <a:txBody>
                    <a:bodyPr/>
                    <a:lstStyle/>
                    <a:p>
                      <a:pPr fontAlgn="base"/>
                      <a:r>
                        <a:rPr lang="en-GB" sz="1100" dirty="0">
                          <a:effectLst/>
                          <a:latin typeface="inherit"/>
                        </a:rPr>
                        <a:t>450</a:t>
                      </a:r>
                    </a:p>
                  </a:txBody>
                  <a:tcPr marL="76200" marR="76200" marT="38100" marB="38100" anchor="ctr"/>
                </a:tc>
                <a:extLst>
                  <a:ext uri="{0D108BD9-81ED-4DB2-BD59-A6C34878D82A}">
                    <a16:rowId xmlns:a16="http://schemas.microsoft.com/office/drawing/2014/main" val="2078209915"/>
                  </a:ext>
                </a:extLst>
              </a:tr>
              <a:tr h="370840">
                <a:tc>
                  <a:txBody>
                    <a:bodyPr/>
                    <a:lstStyle/>
                    <a:p>
                      <a:pPr fontAlgn="base"/>
                      <a:r>
                        <a:rPr lang="en-GB" sz="1100" dirty="0">
                          <a:effectLst/>
                          <a:latin typeface="inherit"/>
                        </a:rPr>
                        <a:t>800,000</a:t>
                      </a:r>
                    </a:p>
                  </a:txBody>
                  <a:tcPr marL="76200" marR="76200" marT="38100" marB="38100" anchor="ctr"/>
                </a:tc>
                <a:tc>
                  <a:txBody>
                    <a:bodyPr/>
                    <a:lstStyle/>
                    <a:p>
                      <a:pPr fontAlgn="base"/>
                      <a:r>
                        <a:rPr lang="en-GB" sz="1100" dirty="0">
                          <a:effectLst/>
                          <a:latin typeface="inherit"/>
                        </a:rPr>
                        <a:t>2,050</a:t>
                      </a:r>
                    </a:p>
                  </a:txBody>
                  <a:tcPr marL="76200" marR="76200" marT="38100" marB="38100" anchor="ctr"/>
                </a:tc>
                <a:tc>
                  <a:txBody>
                    <a:bodyPr/>
                    <a:lstStyle/>
                    <a:p>
                      <a:pPr fontAlgn="base"/>
                      <a:r>
                        <a:rPr lang="en-GB" sz="1100" dirty="0">
                          <a:effectLst/>
                          <a:latin typeface="inherit"/>
                        </a:rPr>
                        <a:t>410</a:t>
                      </a:r>
                    </a:p>
                  </a:txBody>
                  <a:tcPr marL="76200" marR="76200" marT="38100" marB="38100" anchor="ctr"/>
                </a:tc>
                <a:tc>
                  <a:txBody>
                    <a:bodyPr/>
                    <a:lstStyle/>
                    <a:p>
                      <a:pPr fontAlgn="base"/>
                      <a:r>
                        <a:rPr lang="en-GB" sz="1100" dirty="0">
                          <a:effectLst/>
                          <a:latin typeface="inherit"/>
                        </a:rPr>
                        <a:t>450</a:t>
                      </a:r>
                    </a:p>
                  </a:txBody>
                  <a:tcPr marL="76200" marR="76200" marT="38100" marB="38100" anchor="ctr"/>
                </a:tc>
                <a:extLst>
                  <a:ext uri="{0D108BD9-81ED-4DB2-BD59-A6C34878D82A}">
                    <a16:rowId xmlns:a16="http://schemas.microsoft.com/office/drawing/2014/main" val="1808290257"/>
                  </a:ext>
                </a:extLst>
              </a:tr>
              <a:tr h="370840">
                <a:tc>
                  <a:txBody>
                    <a:bodyPr/>
                    <a:lstStyle/>
                    <a:p>
                      <a:pPr fontAlgn="base"/>
                      <a:r>
                        <a:rPr lang="en-GB" sz="1100" dirty="0">
                          <a:effectLst/>
                          <a:latin typeface="inherit"/>
                        </a:rPr>
                        <a:t>900,000</a:t>
                      </a:r>
                    </a:p>
                  </a:txBody>
                  <a:tcPr marL="76200" marR="76200" marT="38100" marB="38100" anchor="ctr"/>
                </a:tc>
                <a:tc>
                  <a:txBody>
                    <a:bodyPr/>
                    <a:lstStyle/>
                    <a:p>
                      <a:pPr fontAlgn="base"/>
                      <a:r>
                        <a:rPr lang="en-GB" sz="1100" dirty="0">
                          <a:effectLst/>
                          <a:latin typeface="inherit"/>
                        </a:rPr>
                        <a:t>2,275</a:t>
                      </a:r>
                    </a:p>
                  </a:txBody>
                  <a:tcPr marL="76200" marR="76200" marT="38100" marB="38100" anchor="ctr"/>
                </a:tc>
                <a:tc>
                  <a:txBody>
                    <a:bodyPr/>
                    <a:lstStyle/>
                    <a:p>
                      <a:pPr fontAlgn="base"/>
                      <a:r>
                        <a:rPr lang="en-GB" sz="1100" dirty="0">
                          <a:effectLst/>
                          <a:latin typeface="inherit"/>
                        </a:rPr>
                        <a:t>455</a:t>
                      </a:r>
                    </a:p>
                  </a:txBody>
                  <a:tcPr marL="76200" marR="76200" marT="38100" marB="38100" anchor="ctr"/>
                </a:tc>
                <a:tc>
                  <a:txBody>
                    <a:bodyPr/>
                    <a:lstStyle/>
                    <a:p>
                      <a:pPr fontAlgn="base"/>
                      <a:r>
                        <a:rPr lang="en-GB" sz="1100" dirty="0">
                          <a:effectLst/>
                          <a:latin typeface="inherit"/>
                        </a:rPr>
                        <a:t>450</a:t>
                      </a:r>
                    </a:p>
                  </a:txBody>
                  <a:tcPr marL="76200" marR="76200" marT="38100" marB="38100" anchor="ctr"/>
                </a:tc>
                <a:extLst>
                  <a:ext uri="{0D108BD9-81ED-4DB2-BD59-A6C34878D82A}">
                    <a16:rowId xmlns:a16="http://schemas.microsoft.com/office/drawing/2014/main" val="758815330"/>
                  </a:ext>
                </a:extLst>
              </a:tr>
              <a:tr h="370840">
                <a:tc>
                  <a:txBody>
                    <a:bodyPr/>
                    <a:lstStyle/>
                    <a:p>
                      <a:pPr fontAlgn="base"/>
                      <a:r>
                        <a:rPr lang="en-GB" sz="1100" dirty="0">
                          <a:effectLst/>
                          <a:latin typeface="inherit"/>
                        </a:rPr>
                        <a:t>1,000,000</a:t>
                      </a:r>
                    </a:p>
                  </a:txBody>
                  <a:tcPr marL="76200" marR="76200" marT="38100" marB="38100" anchor="ctr"/>
                </a:tc>
                <a:tc>
                  <a:txBody>
                    <a:bodyPr/>
                    <a:lstStyle/>
                    <a:p>
                      <a:pPr fontAlgn="base"/>
                      <a:r>
                        <a:rPr lang="en-GB" sz="1100" dirty="0">
                          <a:effectLst/>
                          <a:latin typeface="inherit"/>
                        </a:rPr>
                        <a:t>2,500</a:t>
                      </a:r>
                    </a:p>
                  </a:txBody>
                  <a:tcPr marL="76200" marR="76200" marT="38100" marB="38100" anchor="ctr"/>
                </a:tc>
                <a:tc>
                  <a:txBody>
                    <a:bodyPr/>
                    <a:lstStyle/>
                    <a:p>
                      <a:pPr fontAlgn="base"/>
                      <a:r>
                        <a:rPr lang="en-GB" sz="1100" dirty="0">
                          <a:effectLst/>
                          <a:latin typeface="inherit"/>
                        </a:rPr>
                        <a:t>500</a:t>
                      </a:r>
                    </a:p>
                  </a:txBody>
                  <a:tcPr marL="76200" marR="76200" marT="38100" marB="38100" anchor="ctr"/>
                </a:tc>
                <a:tc>
                  <a:txBody>
                    <a:bodyPr/>
                    <a:lstStyle/>
                    <a:p>
                      <a:pPr fontAlgn="base"/>
                      <a:r>
                        <a:rPr lang="en-GB" sz="1100" dirty="0">
                          <a:effectLst/>
                          <a:latin typeface="inherit"/>
                        </a:rPr>
                        <a:t>450</a:t>
                      </a:r>
                    </a:p>
                  </a:txBody>
                  <a:tcPr marL="76200" marR="76200" marT="38100" marB="38100" anchor="ctr"/>
                </a:tc>
                <a:extLst>
                  <a:ext uri="{0D108BD9-81ED-4DB2-BD59-A6C34878D82A}">
                    <a16:rowId xmlns:a16="http://schemas.microsoft.com/office/drawing/2014/main" val="4116321606"/>
                  </a:ext>
                </a:extLst>
              </a:tr>
              <a:tr h="370840">
                <a:tc>
                  <a:txBody>
                    <a:bodyPr/>
                    <a:lstStyle/>
                    <a:p>
                      <a:pPr fontAlgn="base"/>
                      <a:r>
                        <a:rPr lang="en-GB" sz="1100" dirty="0">
                          <a:effectLst/>
                          <a:latin typeface="inherit"/>
                        </a:rPr>
                        <a:t>1,200,000</a:t>
                      </a:r>
                    </a:p>
                  </a:txBody>
                  <a:tcPr marL="76200" marR="76200" marT="38100" marB="38100" anchor="ctr"/>
                </a:tc>
                <a:tc>
                  <a:txBody>
                    <a:bodyPr/>
                    <a:lstStyle/>
                    <a:p>
                      <a:pPr fontAlgn="base"/>
                      <a:r>
                        <a:rPr lang="en-GB" sz="1100" dirty="0">
                          <a:effectLst/>
                          <a:latin typeface="inherit"/>
                        </a:rPr>
                        <a:t>2,700</a:t>
                      </a:r>
                    </a:p>
                  </a:txBody>
                  <a:tcPr marL="76200" marR="76200" marT="38100" marB="38100" anchor="ctr"/>
                </a:tc>
                <a:tc>
                  <a:txBody>
                    <a:bodyPr/>
                    <a:lstStyle/>
                    <a:p>
                      <a:pPr fontAlgn="base"/>
                      <a:r>
                        <a:rPr lang="en-GB" sz="1100" dirty="0">
                          <a:effectLst/>
                          <a:latin typeface="inherit"/>
                        </a:rPr>
                        <a:t>540</a:t>
                      </a:r>
                    </a:p>
                  </a:txBody>
                  <a:tcPr marL="76200" marR="76200" marT="38100" marB="38100" anchor="ctr"/>
                </a:tc>
                <a:tc>
                  <a:txBody>
                    <a:bodyPr/>
                    <a:lstStyle/>
                    <a:p>
                      <a:pPr fontAlgn="base"/>
                      <a:r>
                        <a:rPr lang="en-GB" sz="1100" dirty="0">
                          <a:effectLst/>
                          <a:latin typeface="inherit"/>
                        </a:rPr>
                        <a:t>450</a:t>
                      </a:r>
                    </a:p>
                  </a:txBody>
                  <a:tcPr marL="76200" marR="76200" marT="38100" marB="38100" anchor="ctr"/>
                </a:tc>
                <a:extLst>
                  <a:ext uri="{0D108BD9-81ED-4DB2-BD59-A6C34878D82A}">
                    <a16:rowId xmlns:a16="http://schemas.microsoft.com/office/drawing/2014/main" val="2919827298"/>
                  </a:ext>
                </a:extLst>
              </a:tr>
              <a:tr h="370840">
                <a:tc>
                  <a:txBody>
                    <a:bodyPr/>
                    <a:lstStyle/>
                    <a:p>
                      <a:pPr fontAlgn="base"/>
                      <a:r>
                        <a:rPr lang="en-GB" sz="1100" dirty="0">
                          <a:effectLst/>
                          <a:latin typeface="inherit"/>
                        </a:rPr>
                        <a:t>1,400,000</a:t>
                      </a:r>
                    </a:p>
                  </a:txBody>
                  <a:tcPr marL="76200" marR="76200" marT="38100" marB="38100" anchor="ctr"/>
                </a:tc>
                <a:tc>
                  <a:txBody>
                    <a:bodyPr/>
                    <a:lstStyle/>
                    <a:p>
                      <a:pPr fontAlgn="base"/>
                      <a:r>
                        <a:rPr lang="en-GB" sz="1100" dirty="0">
                          <a:effectLst/>
                          <a:latin typeface="inherit"/>
                        </a:rPr>
                        <a:t>2,800</a:t>
                      </a:r>
                    </a:p>
                  </a:txBody>
                  <a:tcPr marL="76200" marR="76200" marT="38100" marB="38100" anchor="ctr"/>
                </a:tc>
                <a:tc>
                  <a:txBody>
                    <a:bodyPr/>
                    <a:lstStyle/>
                    <a:p>
                      <a:pPr fontAlgn="base"/>
                      <a:r>
                        <a:rPr lang="en-GB" sz="1100" dirty="0">
                          <a:effectLst/>
                          <a:latin typeface="inherit"/>
                        </a:rPr>
                        <a:t>560</a:t>
                      </a:r>
                    </a:p>
                  </a:txBody>
                  <a:tcPr marL="76200" marR="76200" marT="38100" marB="38100" anchor="ctr"/>
                </a:tc>
                <a:tc>
                  <a:txBody>
                    <a:bodyPr/>
                    <a:lstStyle/>
                    <a:p>
                      <a:pPr fontAlgn="base"/>
                      <a:r>
                        <a:rPr lang="en-GB" sz="1100" dirty="0">
                          <a:effectLst/>
                          <a:latin typeface="inherit"/>
                        </a:rPr>
                        <a:t>450</a:t>
                      </a:r>
                    </a:p>
                  </a:txBody>
                  <a:tcPr marL="76200" marR="76200" marT="38100" marB="38100" anchor="ctr"/>
                </a:tc>
                <a:extLst>
                  <a:ext uri="{0D108BD9-81ED-4DB2-BD59-A6C34878D82A}">
                    <a16:rowId xmlns:a16="http://schemas.microsoft.com/office/drawing/2014/main" val="2393079912"/>
                  </a:ext>
                </a:extLst>
              </a:tr>
              <a:tr h="370840">
                <a:tc>
                  <a:txBody>
                    <a:bodyPr/>
                    <a:lstStyle/>
                    <a:p>
                      <a:pPr fontAlgn="base"/>
                      <a:r>
                        <a:rPr lang="en-GB" sz="1100" dirty="0">
                          <a:effectLst/>
                          <a:latin typeface="inherit"/>
                        </a:rPr>
                        <a:t>1,600,000</a:t>
                      </a:r>
                    </a:p>
                  </a:txBody>
                  <a:tcPr marL="76200" marR="76200" marT="38100" marB="38100" anchor="ctr"/>
                </a:tc>
                <a:tc>
                  <a:txBody>
                    <a:bodyPr/>
                    <a:lstStyle/>
                    <a:p>
                      <a:pPr fontAlgn="base"/>
                      <a:r>
                        <a:rPr lang="en-GB" sz="1100" dirty="0">
                          <a:effectLst/>
                          <a:latin typeface="inherit"/>
                        </a:rPr>
                        <a:t>3,300</a:t>
                      </a:r>
                    </a:p>
                  </a:txBody>
                  <a:tcPr marL="76200" marR="76200" marT="38100" marB="38100" anchor="ctr"/>
                </a:tc>
                <a:tc>
                  <a:txBody>
                    <a:bodyPr/>
                    <a:lstStyle/>
                    <a:p>
                      <a:pPr fontAlgn="base"/>
                      <a:r>
                        <a:rPr lang="en-GB" sz="1100" dirty="0">
                          <a:effectLst/>
                          <a:latin typeface="inherit"/>
                        </a:rPr>
                        <a:t>660</a:t>
                      </a:r>
                    </a:p>
                  </a:txBody>
                  <a:tcPr marL="76200" marR="76200" marT="38100" marB="38100" anchor="ctr"/>
                </a:tc>
                <a:tc>
                  <a:txBody>
                    <a:bodyPr/>
                    <a:lstStyle/>
                    <a:p>
                      <a:pPr fontAlgn="base"/>
                      <a:r>
                        <a:rPr lang="en-GB" sz="1100" dirty="0">
                          <a:effectLst/>
                          <a:latin typeface="inherit"/>
                        </a:rPr>
                        <a:t>450</a:t>
                      </a:r>
                    </a:p>
                  </a:txBody>
                  <a:tcPr marL="76200" marR="76200" marT="38100" marB="38100" anchor="ctr"/>
                </a:tc>
                <a:extLst>
                  <a:ext uri="{0D108BD9-81ED-4DB2-BD59-A6C34878D82A}">
                    <a16:rowId xmlns:a16="http://schemas.microsoft.com/office/drawing/2014/main" val="2604337925"/>
                  </a:ext>
                </a:extLst>
              </a:tr>
              <a:tr h="370840">
                <a:tc>
                  <a:txBody>
                    <a:bodyPr/>
                    <a:lstStyle/>
                    <a:p>
                      <a:pPr fontAlgn="base"/>
                      <a:r>
                        <a:rPr lang="en-GB" sz="1100" dirty="0">
                          <a:effectLst/>
                          <a:latin typeface="inherit"/>
                        </a:rPr>
                        <a:t>1,800,000</a:t>
                      </a:r>
                    </a:p>
                  </a:txBody>
                  <a:tcPr marL="76200" marR="76200" marT="38100" marB="38100" anchor="ctr"/>
                </a:tc>
                <a:tc>
                  <a:txBody>
                    <a:bodyPr/>
                    <a:lstStyle/>
                    <a:p>
                      <a:pPr fontAlgn="base"/>
                      <a:r>
                        <a:rPr lang="en-GB" sz="1100" dirty="0">
                          <a:effectLst/>
                          <a:latin typeface="inherit"/>
                        </a:rPr>
                        <a:t>3,500</a:t>
                      </a:r>
                    </a:p>
                  </a:txBody>
                  <a:tcPr marL="76200" marR="76200" marT="38100" marB="38100" anchor="ctr"/>
                </a:tc>
                <a:tc>
                  <a:txBody>
                    <a:bodyPr/>
                    <a:lstStyle/>
                    <a:p>
                      <a:pPr fontAlgn="base"/>
                      <a:r>
                        <a:rPr lang="en-GB" sz="1100" dirty="0">
                          <a:effectLst/>
                          <a:latin typeface="inherit"/>
                        </a:rPr>
                        <a:t>700</a:t>
                      </a:r>
                    </a:p>
                  </a:txBody>
                  <a:tcPr marL="76200" marR="76200" marT="38100" marB="38100" anchor="ctr"/>
                </a:tc>
                <a:tc>
                  <a:txBody>
                    <a:bodyPr/>
                    <a:lstStyle/>
                    <a:p>
                      <a:pPr fontAlgn="base"/>
                      <a:r>
                        <a:rPr lang="en-GB" sz="1100" dirty="0">
                          <a:effectLst/>
                          <a:latin typeface="inherit"/>
                        </a:rPr>
                        <a:t>450</a:t>
                      </a:r>
                    </a:p>
                  </a:txBody>
                  <a:tcPr marL="76200" marR="76200" marT="38100" marB="38100" anchor="ctr"/>
                </a:tc>
                <a:extLst>
                  <a:ext uri="{0D108BD9-81ED-4DB2-BD59-A6C34878D82A}">
                    <a16:rowId xmlns:a16="http://schemas.microsoft.com/office/drawing/2014/main" val="3430677433"/>
                  </a:ext>
                </a:extLst>
              </a:tr>
              <a:tr h="370840">
                <a:tc>
                  <a:txBody>
                    <a:bodyPr/>
                    <a:lstStyle/>
                    <a:p>
                      <a:pPr fontAlgn="base"/>
                      <a:r>
                        <a:rPr lang="en-GB" sz="1100" dirty="0">
                          <a:effectLst/>
                          <a:latin typeface="inherit"/>
                        </a:rPr>
                        <a:t>2,000,000</a:t>
                      </a:r>
                    </a:p>
                  </a:txBody>
                  <a:tcPr marL="76200" marR="76200" marT="38100" marB="38100" anchor="ctr"/>
                </a:tc>
                <a:tc>
                  <a:txBody>
                    <a:bodyPr/>
                    <a:lstStyle/>
                    <a:p>
                      <a:pPr fontAlgn="base"/>
                      <a:r>
                        <a:rPr lang="en-GB" sz="1100" dirty="0">
                          <a:effectLst/>
                          <a:latin typeface="inherit"/>
                        </a:rPr>
                        <a:t>3,650</a:t>
                      </a:r>
                    </a:p>
                  </a:txBody>
                  <a:tcPr marL="76200" marR="76200" marT="38100" marB="38100" anchor="ctr"/>
                </a:tc>
                <a:tc>
                  <a:txBody>
                    <a:bodyPr/>
                    <a:lstStyle/>
                    <a:p>
                      <a:pPr fontAlgn="base"/>
                      <a:r>
                        <a:rPr lang="en-GB" sz="1100" dirty="0">
                          <a:effectLst/>
                          <a:latin typeface="inherit"/>
                        </a:rPr>
                        <a:t>730</a:t>
                      </a:r>
                    </a:p>
                  </a:txBody>
                  <a:tcPr marL="76200" marR="76200" marT="38100" marB="38100" anchor="ctr"/>
                </a:tc>
                <a:tc>
                  <a:txBody>
                    <a:bodyPr/>
                    <a:lstStyle/>
                    <a:p>
                      <a:pPr fontAlgn="base"/>
                      <a:r>
                        <a:rPr lang="en-GB" sz="1100" dirty="0">
                          <a:effectLst/>
                          <a:latin typeface="inherit"/>
                        </a:rPr>
                        <a:t>450</a:t>
                      </a:r>
                    </a:p>
                  </a:txBody>
                  <a:tcPr marL="76200" marR="76200" marT="38100" marB="38100" anchor="ctr"/>
                </a:tc>
                <a:extLst>
                  <a:ext uri="{0D108BD9-81ED-4DB2-BD59-A6C34878D82A}">
                    <a16:rowId xmlns:a16="http://schemas.microsoft.com/office/drawing/2014/main" val="1604785604"/>
                  </a:ext>
                </a:extLst>
              </a:tr>
              <a:tr h="370840">
                <a:tc>
                  <a:txBody>
                    <a:bodyPr/>
                    <a:lstStyle/>
                    <a:p>
                      <a:pPr fontAlgn="base"/>
                      <a:r>
                        <a:rPr lang="en-GB" sz="1100" dirty="0">
                          <a:effectLst/>
                          <a:latin typeface="inherit"/>
                        </a:rPr>
                        <a:t>2,200,000</a:t>
                      </a:r>
                    </a:p>
                  </a:txBody>
                  <a:tcPr marL="76200" marR="76200" marT="38100" marB="38100" anchor="ctr"/>
                </a:tc>
                <a:tc>
                  <a:txBody>
                    <a:bodyPr/>
                    <a:lstStyle/>
                    <a:p>
                      <a:pPr fontAlgn="base"/>
                      <a:r>
                        <a:rPr lang="en-GB" sz="1100" dirty="0">
                          <a:effectLst/>
                          <a:latin typeface="inherit"/>
                        </a:rPr>
                        <a:t>4,000</a:t>
                      </a:r>
                    </a:p>
                  </a:txBody>
                  <a:tcPr marL="76200" marR="76200" marT="38100" marB="38100" anchor="ctr"/>
                </a:tc>
                <a:tc>
                  <a:txBody>
                    <a:bodyPr/>
                    <a:lstStyle/>
                    <a:p>
                      <a:pPr fontAlgn="base"/>
                      <a:r>
                        <a:rPr lang="en-GB" sz="1100" dirty="0">
                          <a:effectLst/>
                          <a:latin typeface="inherit"/>
                        </a:rPr>
                        <a:t>800</a:t>
                      </a:r>
                    </a:p>
                  </a:txBody>
                  <a:tcPr marL="76200" marR="76200" marT="38100" marB="38100" anchor="ctr"/>
                </a:tc>
                <a:tc>
                  <a:txBody>
                    <a:bodyPr/>
                    <a:lstStyle/>
                    <a:p>
                      <a:pPr fontAlgn="base"/>
                      <a:r>
                        <a:rPr lang="en-GB" sz="1100" dirty="0">
                          <a:effectLst/>
                          <a:latin typeface="inherit"/>
                        </a:rPr>
                        <a:t>450</a:t>
                      </a:r>
                    </a:p>
                  </a:txBody>
                  <a:tcPr marL="76200" marR="76200" marT="38100" marB="38100" anchor="ctr"/>
                </a:tc>
                <a:extLst>
                  <a:ext uri="{0D108BD9-81ED-4DB2-BD59-A6C34878D82A}">
                    <a16:rowId xmlns:a16="http://schemas.microsoft.com/office/drawing/2014/main" val="4275229549"/>
                  </a:ext>
                </a:extLst>
              </a:tr>
            </a:tbl>
          </a:graphicData>
        </a:graphic>
      </p:graphicFrame>
    </p:spTree>
    <p:extLst>
      <p:ext uri="{BB962C8B-B14F-4D97-AF65-F5344CB8AC3E}">
        <p14:creationId xmlns:p14="http://schemas.microsoft.com/office/powerpoint/2010/main" val="2331119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D5201-B8D3-4130-9C70-2AE71B699376}"/>
              </a:ext>
            </a:extLst>
          </p:cNvPr>
          <p:cNvSpPr>
            <a:spLocks noGrp="1"/>
          </p:cNvSpPr>
          <p:nvPr>
            <p:ph type="title"/>
          </p:nvPr>
        </p:nvSpPr>
        <p:spPr/>
        <p:txBody>
          <a:bodyPr>
            <a:normAutofit/>
          </a:bodyPr>
          <a:lstStyle/>
          <a:p>
            <a:r>
              <a:rPr lang="en-US" sz="2000" b="1" dirty="0"/>
              <a:t>Purchase Fees: Additional standard legal fees and disbursements*</a:t>
            </a:r>
            <a:endParaRPr lang="en-GB" sz="2000" b="1" dirty="0"/>
          </a:p>
        </p:txBody>
      </p:sp>
      <p:sp>
        <p:nvSpPr>
          <p:cNvPr id="3" name="Content Placeholder 2">
            <a:extLst>
              <a:ext uri="{FF2B5EF4-FFF2-40B4-BE49-F238E27FC236}">
                <a16:creationId xmlns:a16="http://schemas.microsoft.com/office/drawing/2014/main" id="{1606AD52-1C23-4B4B-AF38-CD0607FE863E}"/>
              </a:ext>
            </a:extLst>
          </p:cNvPr>
          <p:cNvSpPr>
            <a:spLocks noGrp="1"/>
          </p:cNvSpPr>
          <p:nvPr>
            <p:ph idx="1"/>
          </p:nvPr>
        </p:nvSpPr>
        <p:spPr/>
        <p:txBody>
          <a:bodyPr>
            <a:noAutofit/>
          </a:bodyPr>
          <a:lstStyle/>
          <a:p>
            <a:pPr marL="0" indent="0" algn="just">
              <a:lnSpc>
                <a:spcPct val="107000"/>
              </a:lnSpc>
              <a:spcAft>
                <a:spcPts val="800"/>
              </a:spcAft>
              <a:buNone/>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4">
            <a:extLst>
              <a:ext uri="{FF2B5EF4-FFF2-40B4-BE49-F238E27FC236}">
                <a16:creationId xmlns:a16="http://schemas.microsoft.com/office/drawing/2014/main" id="{2A8BA11C-5B5E-42F6-B2EC-8A19F90EBB7B}"/>
              </a:ext>
            </a:extLst>
          </p:cNvPr>
          <p:cNvGraphicFramePr>
            <a:graphicFrameLocks noGrp="1"/>
          </p:cNvGraphicFramePr>
          <p:nvPr>
            <p:extLst>
              <p:ext uri="{D42A27DB-BD31-4B8C-83A1-F6EECF244321}">
                <p14:modId xmlns:p14="http://schemas.microsoft.com/office/powerpoint/2010/main" val="3033069539"/>
              </p:ext>
            </p:extLst>
          </p:nvPr>
        </p:nvGraphicFramePr>
        <p:xfrm>
          <a:off x="471487" y="1689101"/>
          <a:ext cx="5915025" cy="6466840"/>
        </p:xfrm>
        <a:graphic>
          <a:graphicData uri="http://schemas.openxmlformats.org/drawingml/2006/table">
            <a:tbl>
              <a:tblPr firstRow="1" bandRow="1">
                <a:tableStyleId>{5C22544A-7EE6-4342-B048-85BDC9FD1C3A}</a:tableStyleId>
              </a:tblPr>
              <a:tblGrid>
                <a:gridCol w="3260254">
                  <a:extLst>
                    <a:ext uri="{9D8B030D-6E8A-4147-A177-3AD203B41FA5}">
                      <a16:colId xmlns:a16="http://schemas.microsoft.com/office/drawing/2014/main" val="715208188"/>
                    </a:ext>
                  </a:extLst>
                </a:gridCol>
                <a:gridCol w="1458097">
                  <a:extLst>
                    <a:ext uri="{9D8B030D-6E8A-4147-A177-3AD203B41FA5}">
                      <a16:colId xmlns:a16="http://schemas.microsoft.com/office/drawing/2014/main" val="3830761655"/>
                    </a:ext>
                  </a:extLst>
                </a:gridCol>
                <a:gridCol w="1196674">
                  <a:extLst>
                    <a:ext uri="{9D8B030D-6E8A-4147-A177-3AD203B41FA5}">
                      <a16:colId xmlns:a16="http://schemas.microsoft.com/office/drawing/2014/main" val="3016279719"/>
                    </a:ext>
                  </a:extLst>
                </a:gridCol>
              </a:tblGrid>
              <a:tr h="370840">
                <a:tc>
                  <a:txBody>
                    <a:bodyPr/>
                    <a:lstStyle/>
                    <a:p>
                      <a:pPr algn="l" fontAlgn="base"/>
                      <a:r>
                        <a:rPr lang="en-GB" sz="1100" b="0" dirty="0">
                          <a:solidFill>
                            <a:srgbClr val="FFFFFF"/>
                          </a:solidFill>
                          <a:effectLst/>
                          <a:latin typeface="inherit"/>
                        </a:rPr>
                        <a:t>Fee Description</a:t>
                      </a:r>
                    </a:p>
                  </a:txBody>
                  <a:tcPr marT="68580" marB="68580" anchor="ctr">
                    <a:solidFill>
                      <a:srgbClr val="605D75"/>
                    </a:solidFill>
                  </a:tcPr>
                </a:tc>
                <a:tc>
                  <a:txBody>
                    <a:bodyPr/>
                    <a:lstStyle/>
                    <a:p>
                      <a:pPr algn="l" fontAlgn="base"/>
                      <a:r>
                        <a:rPr lang="en-GB" sz="1100" b="0" dirty="0">
                          <a:solidFill>
                            <a:srgbClr val="FFFFFF"/>
                          </a:solidFill>
                          <a:effectLst/>
                          <a:latin typeface="inherit"/>
                        </a:rPr>
                        <a:t>Fee (£)</a:t>
                      </a:r>
                    </a:p>
                  </a:txBody>
                  <a:tcPr marT="68580" marB="68580" anchor="ctr">
                    <a:solidFill>
                      <a:srgbClr val="605D75"/>
                    </a:solidFill>
                  </a:tcPr>
                </a:tc>
                <a:tc>
                  <a:txBody>
                    <a:bodyPr/>
                    <a:lstStyle/>
                    <a:p>
                      <a:pPr algn="l" fontAlgn="base"/>
                      <a:r>
                        <a:rPr lang="en-GB" sz="1100" b="0" dirty="0">
                          <a:solidFill>
                            <a:srgbClr val="FFFFFF"/>
                          </a:solidFill>
                          <a:effectLst/>
                          <a:latin typeface="inherit"/>
                        </a:rPr>
                        <a:t>VAT at 20% (£)</a:t>
                      </a:r>
                    </a:p>
                  </a:txBody>
                  <a:tcPr marT="68580" marB="68580" anchor="ctr">
                    <a:solidFill>
                      <a:srgbClr val="605D75"/>
                    </a:solidFill>
                  </a:tcPr>
                </a:tc>
                <a:extLst>
                  <a:ext uri="{0D108BD9-81ED-4DB2-BD59-A6C34878D82A}">
                    <a16:rowId xmlns:a16="http://schemas.microsoft.com/office/drawing/2014/main" val="3580379299"/>
                  </a:ext>
                </a:extLst>
              </a:tr>
              <a:tr h="370840">
                <a:tc>
                  <a:txBody>
                    <a:bodyPr/>
                    <a:lstStyle/>
                    <a:p>
                      <a:pPr fontAlgn="base"/>
                      <a:r>
                        <a:rPr lang="en-US" sz="1100" dirty="0">
                          <a:effectLst/>
                          <a:latin typeface="inherit"/>
                        </a:rPr>
                        <a:t>Our fee for preparing &amp; submitting Stamp Duty Land Tax Return</a:t>
                      </a:r>
                    </a:p>
                  </a:txBody>
                  <a:tcPr marL="76200" marR="76200" marT="38100" marB="38100" anchor="ctr"/>
                </a:tc>
                <a:tc>
                  <a:txBody>
                    <a:bodyPr/>
                    <a:lstStyle/>
                    <a:p>
                      <a:pPr algn="r" fontAlgn="base"/>
                      <a:r>
                        <a:rPr lang="en-GB" sz="1100" dirty="0">
                          <a:effectLst/>
                          <a:latin typeface="inherit"/>
                        </a:rPr>
                        <a:t>80.00</a:t>
                      </a:r>
                    </a:p>
                  </a:txBody>
                  <a:tcPr marL="76200" marR="76200" marT="38100" marB="38100" anchor="ctr"/>
                </a:tc>
                <a:tc>
                  <a:txBody>
                    <a:bodyPr/>
                    <a:lstStyle/>
                    <a:p>
                      <a:pPr algn="r" fontAlgn="base"/>
                      <a:r>
                        <a:rPr lang="en-GB" sz="1100" dirty="0">
                          <a:effectLst/>
                          <a:latin typeface="inherit"/>
                        </a:rPr>
                        <a:t>16.00</a:t>
                      </a:r>
                    </a:p>
                  </a:txBody>
                  <a:tcPr marL="76200" marR="76200" marT="38100" marB="38100" anchor="ctr"/>
                </a:tc>
                <a:extLst>
                  <a:ext uri="{0D108BD9-81ED-4DB2-BD59-A6C34878D82A}">
                    <a16:rowId xmlns:a16="http://schemas.microsoft.com/office/drawing/2014/main" val="4032915961"/>
                  </a:ext>
                </a:extLst>
              </a:tr>
              <a:tr h="370840">
                <a:tc>
                  <a:txBody>
                    <a:bodyPr/>
                    <a:lstStyle/>
                    <a:p>
                      <a:pPr fontAlgn="base"/>
                      <a:r>
                        <a:rPr lang="en-US" sz="1100" dirty="0">
                          <a:effectLst/>
                          <a:latin typeface="inherit"/>
                        </a:rPr>
                        <a:t>New build purchase</a:t>
                      </a:r>
                    </a:p>
                  </a:txBody>
                  <a:tcPr marL="76200" marR="76200" marT="38100" marB="38100" anchor="ctr"/>
                </a:tc>
                <a:tc>
                  <a:txBody>
                    <a:bodyPr/>
                    <a:lstStyle/>
                    <a:p>
                      <a:pPr algn="r" fontAlgn="base"/>
                      <a:r>
                        <a:rPr lang="en-US" sz="1100" dirty="0">
                          <a:effectLst/>
                          <a:latin typeface="inherit"/>
                        </a:rPr>
                        <a:t>400.00</a:t>
                      </a:r>
                      <a:endParaRPr lang="en-GB" sz="1100" dirty="0">
                        <a:effectLst/>
                        <a:latin typeface="inherit"/>
                      </a:endParaRPr>
                    </a:p>
                  </a:txBody>
                  <a:tcPr marL="76200" marR="76200" marT="38100" marB="38100" anchor="ctr"/>
                </a:tc>
                <a:tc>
                  <a:txBody>
                    <a:bodyPr/>
                    <a:lstStyle/>
                    <a:p>
                      <a:pPr algn="r" fontAlgn="base"/>
                      <a:r>
                        <a:rPr lang="en-GB" sz="1100" dirty="0">
                          <a:effectLst/>
                          <a:latin typeface="inherit"/>
                        </a:rPr>
                        <a:t>80.00</a:t>
                      </a:r>
                    </a:p>
                  </a:txBody>
                  <a:tcPr marL="76200" marR="76200" marT="38100" marB="38100" anchor="ctr"/>
                </a:tc>
                <a:extLst>
                  <a:ext uri="{0D108BD9-81ED-4DB2-BD59-A6C34878D82A}">
                    <a16:rowId xmlns:a16="http://schemas.microsoft.com/office/drawing/2014/main" val="1594174033"/>
                  </a:ext>
                </a:extLst>
              </a:tr>
              <a:tr h="370840">
                <a:tc>
                  <a:txBody>
                    <a:bodyPr/>
                    <a:lstStyle/>
                    <a:p>
                      <a:pPr fontAlgn="base"/>
                      <a:r>
                        <a:rPr lang="en-US" sz="1100" dirty="0">
                          <a:effectLst/>
                          <a:latin typeface="inherit"/>
                        </a:rPr>
                        <a:t>Searches</a:t>
                      </a:r>
                      <a:endParaRPr lang="en-US" sz="1100" strike="sngStrike" dirty="0">
                        <a:effectLst/>
                        <a:highlight>
                          <a:srgbClr val="FFFF00"/>
                        </a:highlight>
                        <a:latin typeface="inherit"/>
                      </a:endParaRPr>
                    </a:p>
                  </a:txBody>
                  <a:tcPr marL="76200" marR="76200" marT="38100" marB="38100" anchor="ctr"/>
                </a:tc>
                <a:tc>
                  <a:txBody>
                    <a:bodyPr/>
                    <a:lstStyle/>
                    <a:p>
                      <a:pPr algn="r" fontAlgn="base"/>
                      <a:r>
                        <a:rPr lang="en-GB" sz="1100" dirty="0">
                          <a:effectLst/>
                          <a:latin typeface="inherit"/>
                        </a:rPr>
                        <a:t>350.00 (Approx)</a:t>
                      </a:r>
                    </a:p>
                  </a:txBody>
                  <a:tcPr marL="76200" marR="76200" marT="38100" marB="38100" anchor="ctr"/>
                </a:tc>
                <a:tc>
                  <a:txBody>
                    <a:bodyPr/>
                    <a:lstStyle/>
                    <a:p>
                      <a:pPr algn="r" fontAlgn="base"/>
                      <a:r>
                        <a:rPr lang="en-GB" sz="1100" dirty="0">
                          <a:effectLst/>
                          <a:latin typeface="inherit"/>
                        </a:rPr>
                        <a:t>70.00</a:t>
                      </a:r>
                    </a:p>
                  </a:txBody>
                  <a:tcPr marL="76200" marR="76200" marT="38100" marB="38100" anchor="ctr"/>
                </a:tc>
                <a:extLst>
                  <a:ext uri="{0D108BD9-81ED-4DB2-BD59-A6C34878D82A}">
                    <a16:rowId xmlns:a16="http://schemas.microsoft.com/office/drawing/2014/main" val="1035676130"/>
                  </a:ext>
                </a:extLst>
              </a:tr>
              <a:tr h="370840">
                <a:tc>
                  <a:txBody>
                    <a:bodyPr/>
                    <a:lstStyle/>
                    <a:p>
                      <a:pPr fontAlgn="base"/>
                      <a:r>
                        <a:rPr lang="en-GB" sz="1100" dirty="0">
                          <a:effectLst/>
                          <a:latin typeface="inherit"/>
                        </a:rPr>
                        <a:t>Bank Transfer Fee</a:t>
                      </a:r>
                    </a:p>
                  </a:txBody>
                  <a:tcPr marL="76200" marR="76200" marT="38100" marB="38100" anchor="ctr"/>
                </a:tc>
                <a:tc>
                  <a:txBody>
                    <a:bodyPr/>
                    <a:lstStyle/>
                    <a:p>
                      <a:pPr algn="r" fontAlgn="base"/>
                      <a:r>
                        <a:rPr lang="en-GB" sz="1100" dirty="0">
                          <a:effectLst/>
                          <a:latin typeface="inherit"/>
                        </a:rPr>
                        <a:t>40.00</a:t>
                      </a:r>
                    </a:p>
                  </a:txBody>
                  <a:tcPr marL="76200" marR="76200" marT="38100" marB="38100" anchor="ctr"/>
                </a:tc>
                <a:tc>
                  <a:txBody>
                    <a:bodyPr/>
                    <a:lstStyle/>
                    <a:p>
                      <a:pPr algn="r" fontAlgn="base"/>
                      <a:r>
                        <a:rPr lang="en-GB" sz="1100" dirty="0">
                          <a:effectLst/>
                          <a:latin typeface="inherit"/>
                        </a:rPr>
                        <a:t>8.00</a:t>
                      </a:r>
                    </a:p>
                  </a:txBody>
                  <a:tcPr marL="76200" marR="76200" marT="38100" marB="38100" anchor="ctr"/>
                </a:tc>
                <a:extLst>
                  <a:ext uri="{0D108BD9-81ED-4DB2-BD59-A6C34878D82A}">
                    <a16:rowId xmlns:a16="http://schemas.microsoft.com/office/drawing/2014/main" val="2409722643"/>
                  </a:ext>
                </a:extLst>
              </a:tr>
              <a:tr h="370840">
                <a:tc>
                  <a:txBody>
                    <a:bodyPr/>
                    <a:lstStyle/>
                    <a:p>
                      <a:pPr algn="just"/>
                      <a:r>
                        <a:rPr lang="en-GB" sz="1100" dirty="0">
                          <a:effectLst/>
                          <a:latin typeface="Calibri" panose="020F0502020204030204" pitchFamily="34" charset="0"/>
                          <a:ea typeface="Calibri" panose="020F0502020204030204" pitchFamily="34" charset="0"/>
                        </a:rPr>
                        <a:t>Land Registry Official Copy Entries (£8.50 per document) </a:t>
                      </a:r>
                    </a:p>
                  </a:txBody>
                  <a:tcPr marL="76200" marR="76200" marT="38100" marB="38100" anchor="ctr"/>
                </a:tc>
                <a:tc>
                  <a:txBody>
                    <a:bodyPr/>
                    <a:lstStyle/>
                    <a:p>
                      <a:pPr algn="r" fontAlgn="base"/>
                      <a:r>
                        <a:rPr lang="fr-FR" sz="1100" dirty="0">
                          <a:effectLst/>
                          <a:latin typeface="inherit"/>
                        </a:rPr>
                        <a:t>8.50</a:t>
                      </a:r>
                    </a:p>
                  </a:txBody>
                  <a:tcPr marL="76200" marR="76200" marT="38100" marB="38100" anchor="ctr"/>
                </a:tc>
                <a:tc>
                  <a:txBody>
                    <a:bodyPr/>
                    <a:lstStyle/>
                    <a:p>
                      <a:pPr algn="r" fontAlgn="base"/>
                      <a:r>
                        <a:rPr lang="fr-FR" sz="1100" dirty="0">
                          <a:effectLst/>
                          <a:latin typeface="inherit"/>
                        </a:rPr>
                        <a:t>1.70</a:t>
                      </a:r>
                    </a:p>
                  </a:txBody>
                  <a:tcPr marL="76200" marR="76200" marT="38100" marB="38100" anchor="ctr"/>
                </a:tc>
                <a:extLst>
                  <a:ext uri="{0D108BD9-81ED-4DB2-BD59-A6C34878D82A}">
                    <a16:rowId xmlns:a16="http://schemas.microsoft.com/office/drawing/2014/main" val="3164730323"/>
                  </a:ext>
                </a:extLst>
              </a:tr>
              <a:tr h="370840">
                <a:tc>
                  <a:txBody>
                    <a:bodyPr/>
                    <a:lstStyle/>
                    <a:p>
                      <a:pPr fontAlgn="base"/>
                      <a:r>
                        <a:rPr lang="en-GB" sz="1100" dirty="0">
                          <a:effectLst/>
                          <a:latin typeface="inherit"/>
                        </a:rPr>
                        <a:t>Pre-Completion Searches</a:t>
                      </a:r>
                    </a:p>
                  </a:txBody>
                  <a:tcPr marL="76200" marR="76200" marT="38100" marB="38100" anchor="ctr"/>
                </a:tc>
                <a:tc>
                  <a:txBody>
                    <a:bodyPr/>
                    <a:lstStyle/>
                    <a:p>
                      <a:pPr algn="r"/>
                      <a:r>
                        <a:rPr lang="en-GB" sz="1100" dirty="0">
                          <a:effectLst/>
                          <a:latin typeface="Calibri" panose="020F0502020204030204" pitchFamily="34" charset="0"/>
                          <a:ea typeface="Calibri" panose="020F0502020204030204" pitchFamily="34" charset="0"/>
                        </a:rPr>
                        <a:t>8.50</a:t>
                      </a:r>
                    </a:p>
                  </a:txBody>
                  <a:tcPr marL="68580" marR="68580" marT="0" marB="0" anchor="ctr"/>
                </a:tc>
                <a:tc>
                  <a:txBody>
                    <a:bodyPr/>
                    <a:lstStyle/>
                    <a:p>
                      <a:pPr marL="0" algn="r" defTabSz="685800" rtl="0" eaLnBrk="1" fontAlgn="base" latinLnBrk="0" hangingPunct="1"/>
                      <a:r>
                        <a:rPr lang="en-GB" sz="1100" kern="1200" dirty="0">
                          <a:solidFill>
                            <a:schemeClr val="dk1"/>
                          </a:solidFill>
                          <a:effectLst/>
                          <a:latin typeface="inherit"/>
                          <a:ea typeface="+mn-ea"/>
                          <a:cs typeface="+mn-cs"/>
                        </a:rPr>
                        <a:t>1.70</a:t>
                      </a:r>
                    </a:p>
                  </a:txBody>
                  <a:tcPr marL="0" marR="72000" marT="0" marB="0" anchor="ctr"/>
                </a:tc>
                <a:extLst>
                  <a:ext uri="{0D108BD9-81ED-4DB2-BD59-A6C34878D82A}">
                    <a16:rowId xmlns:a16="http://schemas.microsoft.com/office/drawing/2014/main" val="1770593895"/>
                  </a:ext>
                </a:extLst>
              </a:tr>
              <a:tr h="370840">
                <a:tc>
                  <a:txBody>
                    <a:bodyPr/>
                    <a:lstStyle/>
                    <a:p>
                      <a:pPr fontAlgn="base"/>
                      <a:r>
                        <a:rPr lang="en-GB" sz="1100" dirty="0">
                          <a:effectLst/>
                          <a:latin typeface="inherit"/>
                        </a:rPr>
                        <a:t>Bankruptcy Searches</a:t>
                      </a:r>
                    </a:p>
                  </a:txBody>
                  <a:tcPr marL="76200" marR="76200" marT="38100" marB="38100" anchor="ctr"/>
                </a:tc>
                <a:tc>
                  <a:txBody>
                    <a:bodyPr/>
                    <a:lstStyle/>
                    <a:p>
                      <a:pPr algn="r" fontAlgn="base"/>
                      <a:r>
                        <a:rPr lang="en-GB" sz="1100" dirty="0">
                          <a:effectLst/>
                          <a:latin typeface="inherit"/>
                        </a:rPr>
                        <a:t>8.50</a:t>
                      </a:r>
                    </a:p>
                  </a:txBody>
                  <a:tcPr marL="76200" marR="76200" marT="38100" marB="38100" anchor="ctr"/>
                </a:tc>
                <a:tc>
                  <a:txBody>
                    <a:bodyPr/>
                    <a:lstStyle/>
                    <a:p>
                      <a:pPr algn="r" fontAlgn="base"/>
                      <a:r>
                        <a:rPr lang="en-GB" sz="1100" dirty="0">
                          <a:effectLst/>
                          <a:latin typeface="inherit"/>
                        </a:rPr>
                        <a:t>1.70</a:t>
                      </a:r>
                    </a:p>
                  </a:txBody>
                  <a:tcPr marL="76200" marR="76200" marT="38100" marB="38100" anchor="ctr"/>
                </a:tc>
                <a:extLst>
                  <a:ext uri="{0D108BD9-81ED-4DB2-BD59-A6C34878D82A}">
                    <a16:rowId xmlns:a16="http://schemas.microsoft.com/office/drawing/2014/main" val="1793012629"/>
                  </a:ext>
                </a:extLst>
              </a:tr>
              <a:tr h="370840">
                <a:tc>
                  <a:txBody>
                    <a:bodyPr/>
                    <a:lstStyle/>
                    <a:p>
                      <a:pPr fontAlgn="base"/>
                      <a:r>
                        <a:rPr lang="en-US" sz="1100" dirty="0">
                          <a:effectLst/>
                          <a:latin typeface="inherit"/>
                        </a:rPr>
                        <a:t>Help to Buy ISA</a:t>
                      </a:r>
                      <a:endParaRPr lang="en-GB" sz="1100" dirty="0">
                        <a:effectLst/>
                        <a:latin typeface="inherit"/>
                      </a:endParaRPr>
                    </a:p>
                  </a:txBody>
                  <a:tcPr marL="76200" marR="76200" marT="38100" marB="38100" anchor="ctr"/>
                </a:tc>
                <a:tc>
                  <a:txBody>
                    <a:bodyPr/>
                    <a:lstStyle/>
                    <a:p>
                      <a:pPr algn="r" fontAlgn="base"/>
                      <a:r>
                        <a:rPr lang="en-US" sz="1100" dirty="0">
                          <a:effectLst/>
                          <a:latin typeface="inherit"/>
                        </a:rPr>
                        <a:t>55.00</a:t>
                      </a:r>
                      <a:endParaRPr lang="en-GB" sz="1100" dirty="0">
                        <a:effectLst/>
                        <a:latin typeface="inherit"/>
                      </a:endParaRPr>
                    </a:p>
                  </a:txBody>
                  <a:tcPr marL="76200" marR="76200" marT="38100" marB="38100" anchor="ctr"/>
                </a:tc>
                <a:tc>
                  <a:txBody>
                    <a:bodyPr/>
                    <a:lstStyle/>
                    <a:p>
                      <a:pPr algn="r" fontAlgn="base"/>
                      <a:r>
                        <a:rPr lang="en-US" sz="1100" dirty="0">
                          <a:effectLst/>
                          <a:latin typeface="inherit"/>
                        </a:rPr>
                        <a:t>11.00</a:t>
                      </a:r>
                      <a:endParaRPr lang="en-GB" sz="1100" dirty="0">
                        <a:effectLst/>
                        <a:latin typeface="inherit"/>
                      </a:endParaRPr>
                    </a:p>
                  </a:txBody>
                  <a:tcPr marL="76200" marR="76200" marT="38100" marB="38100" anchor="ctr"/>
                </a:tc>
                <a:extLst>
                  <a:ext uri="{0D108BD9-81ED-4DB2-BD59-A6C34878D82A}">
                    <a16:rowId xmlns:a16="http://schemas.microsoft.com/office/drawing/2014/main" val="2668718380"/>
                  </a:ext>
                </a:extLst>
              </a:tr>
              <a:tr h="370840">
                <a:tc>
                  <a:txBody>
                    <a:bodyPr/>
                    <a:lstStyle/>
                    <a:p>
                      <a:pPr fontAlgn="base"/>
                      <a:r>
                        <a:rPr lang="en-GB" sz="1100" dirty="0">
                          <a:effectLst/>
                          <a:latin typeface="inherit"/>
                        </a:rPr>
                        <a:t>Unregistered Property</a:t>
                      </a:r>
                    </a:p>
                  </a:txBody>
                  <a:tcPr marL="76200" marR="76200" marT="38100" marB="38100" anchor="ctr"/>
                </a:tc>
                <a:tc>
                  <a:txBody>
                    <a:bodyPr/>
                    <a:lstStyle/>
                    <a:p>
                      <a:pPr algn="r" fontAlgn="base"/>
                      <a:r>
                        <a:rPr lang="en-GB" sz="1100" dirty="0">
                          <a:effectLst/>
                          <a:latin typeface="inherit"/>
                        </a:rPr>
                        <a:t>300.00</a:t>
                      </a:r>
                    </a:p>
                  </a:txBody>
                  <a:tcPr marL="76200" marR="76200" marT="38100" marB="38100" anchor="ctr"/>
                </a:tc>
                <a:tc>
                  <a:txBody>
                    <a:bodyPr/>
                    <a:lstStyle/>
                    <a:p>
                      <a:pPr algn="r" fontAlgn="base"/>
                      <a:r>
                        <a:rPr lang="en-GB" sz="1100" dirty="0">
                          <a:effectLst/>
                          <a:latin typeface="inherit"/>
                        </a:rPr>
                        <a:t>60.00</a:t>
                      </a:r>
                    </a:p>
                  </a:txBody>
                  <a:tcPr marL="76200" marR="76200" marT="38100" marB="38100" anchor="ctr"/>
                </a:tc>
                <a:extLst>
                  <a:ext uri="{0D108BD9-81ED-4DB2-BD59-A6C34878D82A}">
                    <a16:rowId xmlns:a16="http://schemas.microsoft.com/office/drawing/2014/main" val="983137593"/>
                  </a:ext>
                </a:extLst>
              </a:tr>
              <a:tr h="370840">
                <a:tc>
                  <a:txBody>
                    <a:bodyPr/>
                    <a:lstStyle/>
                    <a:p>
                      <a:pPr fontAlgn="base"/>
                      <a:r>
                        <a:rPr lang="en-US" sz="1100" dirty="0">
                          <a:effectLst/>
                          <a:latin typeface="inherit"/>
                        </a:rPr>
                        <a:t>Company Borrower</a:t>
                      </a:r>
                      <a:endParaRPr lang="en-GB" sz="1100" dirty="0">
                        <a:effectLst/>
                        <a:latin typeface="inherit"/>
                      </a:endParaRPr>
                    </a:p>
                  </a:txBody>
                  <a:tcPr marL="76200" marR="76200" marT="38100" marB="38100" anchor="ctr"/>
                </a:tc>
                <a:tc>
                  <a:txBody>
                    <a:bodyPr/>
                    <a:lstStyle/>
                    <a:p>
                      <a:pPr algn="r" fontAlgn="base"/>
                      <a:r>
                        <a:rPr lang="en-US" sz="1100" dirty="0">
                          <a:effectLst/>
                          <a:latin typeface="inherit"/>
                        </a:rPr>
                        <a:t>300.00</a:t>
                      </a:r>
                      <a:endParaRPr lang="en-GB" sz="1100" dirty="0">
                        <a:effectLst/>
                        <a:latin typeface="inherit"/>
                      </a:endParaRPr>
                    </a:p>
                  </a:txBody>
                  <a:tcPr marL="76200" marR="76200" marT="38100" marB="38100" anchor="ctr"/>
                </a:tc>
                <a:tc>
                  <a:txBody>
                    <a:bodyPr/>
                    <a:lstStyle/>
                    <a:p>
                      <a:pPr algn="r" fontAlgn="base"/>
                      <a:r>
                        <a:rPr lang="en-US" sz="1100" dirty="0">
                          <a:effectLst/>
                          <a:latin typeface="inherit"/>
                        </a:rPr>
                        <a:t>60.00</a:t>
                      </a:r>
                      <a:endParaRPr lang="en-GB" sz="1100" dirty="0">
                        <a:effectLst/>
                        <a:latin typeface="inherit"/>
                      </a:endParaRPr>
                    </a:p>
                  </a:txBody>
                  <a:tcPr marL="76200" marR="76200" marT="38100" marB="38100" anchor="ctr"/>
                </a:tc>
                <a:extLst>
                  <a:ext uri="{0D108BD9-81ED-4DB2-BD59-A6C34878D82A}">
                    <a16:rowId xmlns:a16="http://schemas.microsoft.com/office/drawing/2014/main" val="2541351988"/>
                  </a:ext>
                </a:extLst>
              </a:tr>
              <a:tr h="370840">
                <a:tc>
                  <a:txBody>
                    <a:bodyPr/>
                    <a:lstStyle/>
                    <a:p>
                      <a:pPr fontAlgn="base"/>
                      <a:r>
                        <a:rPr lang="en-GB" sz="1100" dirty="0">
                          <a:effectLst/>
                          <a:latin typeface="inherit"/>
                        </a:rPr>
                        <a:t>Land Registry Registration</a:t>
                      </a:r>
                    </a:p>
                  </a:txBody>
                  <a:tcPr marL="76200" marR="76200" marT="38100" marB="38100" anchor="ctr"/>
                </a:tc>
                <a:tc>
                  <a:txBody>
                    <a:bodyPr/>
                    <a:lstStyle/>
                    <a:p>
                      <a:pPr algn="r" fontAlgn="base"/>
                      <a:r>
                        <a:rPr lang="en-US" sz="1100" dirty="0">
                          <a:effectLst/>
                          <a:latin typeface="inherit"/>
                        </a:rPr>
                        <a:t>See Land Registry Registration Fee**</a:t>
                      </a:r>
                    </a:p>
                  </a:txBody>
                  <a:tcPr marL="76200" marR="76200" marT="38100" marB="38100" anchor="ctr"/>
                </a:tc>
                <a:tc>
                  <a:txBody>
                    <a:bodyPr/>
                    <a:lstStyle/>
                    <a:p>
                      <a:pPr algn="r" fontAlgn="base"/>
                      <a:r>
                        <a:rPr lang="en-GB" sz="1100" dirty="0">
                          <a:effectLst/>
                          <a:latin typeface="inherit"/>
                        </a:rPr>
                        <a:t>N/A</a:t>
                      </a:r>
                    </a:p>
                  </a:txBody>
                  <a:tcPr marL="76200" marR="76200" marT="38100" marB="38100" anchor="ctr"/>
                </a:tc>
                <a:extLst>
                  <a:ext uri="{0D108BD9-81ED-4DB2-BD59-A6C34878D82A}">
                    <a16:rowId xmlns:a16="http://schemas.microsoft.com/office/drawing/2014/main" val="2475898673"/>
                  </a:ext>
                </a:extLst>
              </a:tr>
              <a:tr h="370840">
                <a:tc>
                  <a:txBody>
                    <a:bodyPr/>
                    <a:lstStyle/>
                    <a:p>
                      <a:pPr fontAlgn="base"/>
                      <a:r>
                        <a:rPr lang="en-GB" sz="1100" dirty="0">
                          <a:effectLst/>
                          <a:latin typeface="inherit"/>
                        </a:rPr>
                        <a:t>Stamp Duty Land Tax</a:t>
                      </a:r>
                      <a:endParaRPr lang="en-GB" sz="1100" dirty="0">
                        <a:effectLst/>
                        <a:highlight>
                          <a:srgbClr val="FFFF00"/>
                        </a:highlight>
                        <a:latin typeface="inherit"/>
                      </a:endParaRPr>
                    </a:p>
                  </a:txBody>
                  <a:tcPr marL="76200" marR="76200" marT="38100" marB="38100" anchor="ctr"/>
                </a:tc>
                <a:tc>
                  <a:txBody>
                    <a:bodyPr/>
                    <a:lstStyle/>
                    <a:p>
                      <a:pPr algn="r" fontAlgn="base"/>
                      <a:r>
                        <a:rPr lang="en-US" sz="1100" dirty="0">
                          <a:effectLst/>
                          <a:latin typeface="inherit"/>
                        </a:rPr>
                        <a:t>See Stamp Duty Land Tax***</a:t>
                      </a:r>
                    </a:p>
                  </a:txBody>
                  <a:tcPr marL="76200" marR="76200" marT="38100" marB="38100" anchor="ctr"/>
                </a:tc>
                <a:tc>
                  <a:txBody>
                    <a:bodyPr/>
                    <a:lstStyle/>
                    <a:p>
                      <a:pPr algn="r" fontAlgn="base"/>
                      <a:r>
                        <a:rPr lang="en-GB" sz="1100" dirty="0">
                          <a:effectLst/>
                          <a:latin typeface="inherit"/>
                        </a:rPr>
                        <a:t>N/A</a:t>
                      </a:r>
                    </a:p>
                  </a:txBody>
                  <a:tcPr marL="76200" marR="76200" marT="38100" marB="38100" anchor="ctr"/>
                </a:tc>
                <a:extLst>
                  <a:ext uri="{0D108BD9-81ED-4DB2-BD59-A6C34878D82A}">
                    <a16:rowId xmlns:a16="http://schemas.microsoft.com/office/drawing/2014/main" val="1111621473"/>
                  </a:ext>
                </a:extLst>
              </a:tr>
              <a:tr h="370840">
                <a:tc>
                  <a:txBody>
                    <a:bodyPr/>
                    <a:lstStyle/>
                    <a:p>
                      <a:pPr fontAlgn="base"/>
                      <a:r>
                        <a:rPr lang="en-US" sz="1100" dirty="0">
                          <a:effectLst/>
                          <a:latin typeface="inherit"/>
                        </a:rPr>
                        <a:t>Our fee for Source of Funds Verification </a:t>
                      </a:r>
                    </a:p>
                  </a:txBody>
                  <a:tcPr marL="76200" marR="76200" marT="38100" marB="38100" anchor="ctr"/>
                </a:tc>
                <a:tc>
                  <a:txBody>
                    <a:bodyPr/>
                    <a:lstStyle/>
                    <a:p>
                      <a:pPr algn="r" fontAlgn="base"/>
                      <a:r>
                        <a:rPr lang="en-GB" sz="1100" dirty="0">
                          <a:effectLst/>
                          <a:latin typeface="inherit"/>
                        </a:rPr>
                        <a:t>75.00</a:t>
                      </a:r>
                    </a:p>
                  </a:txBody>
                  <a:tcPr marL="76200" marR="76200" marT="38100" marB="38100" anchor="ctr"/>
                </a:tc>
                <a:tc>
                  <a:txBody>
                    <a:bodyPr/>
                    <a:lstStyle/>
                    <a:p>
                      <a:pPr algn="r" fontAlgn="base"/>
                      <a:r>
                        <a:rPr lang="en-GB" sz="1100" dirty="0">
                          <a:effectLst/>
                          <a:latin typeface="inherit"/>
                        </a:rPr>
                        <a:t>15.00</a:t>
                      </a:r>
                    </a:p>
                  </a:txBody>
                  <a:tcPr marL="76200" marR="76200" marT="38100" marB="38100" anchor="ctr"/>
                </a:tc>
                <a:extLst>
                  <a:ext uri="{0D108BD9-81ED-4DB2-BD59-A6C34878D82A}">
                    <a16:rowId xmlns:a16="http://schemas.microsoft.com/office/drawing/2014/main" val="1315579548"/>
                  </a:ext>
                </a:extLst>
              </a:tr>
              <a:tr h="370840">
                <a:tc>
                  <a:txBody>
                    <a:bodyPr/>
                    <a:lstStyle/>
                    <a:p>
                      <a:pPr fontAlgn="base"/>
                      <a:r>
                        <a:rPr lang="en-US" sz="1100" dirty="0">
                          <a:effectLst/>
                          <a:latin typeface="inherit"/>
                        </a:rPr>
                        <a:t>Our fee for Third Party Gifted Deposit (per </a:t>
                      </a:r>
                      <a:r>
                        <a:rPr lang="en-US" sz="1100" dirty="0" err="1">
                          <a:effectLst/>
                          <a:latin typeface="inherit"/>
                        </a:rPr>
                        <a:t>giftor</a:t>
                      </a:r>
                      <a:r>
                        <a:rPr lang="en-US" sz="1100" dirty="0">
                          <a:effectLst/>
                          <a:latin typeface="inherit"/>
                        </a:rPr>
                        <a:t>)</a:t>
                      </a:r>
                    </a:p>
                  </a:txBody>
                  <a:tcPr marL="76200" marR="76200" marT="38100" marB="38100" anchor="ctr"/>
                </a:tc>
                <a:tc>
                  <a:txBody>
                    <a:bodyPr/>
                    <a:lstStyle/>
                    <a:p>
                      <a:pPr algn="r" fontAlgn="base"/>
                      <a:r>
                        <a:rPr lang="en-GB" sz="1100" dirty="0">
                          <a:effectLst/>
                          <a:latin typeface="inherit"/>
                        </a:rPr>
                        <a:t>75.00</a:t>
                      </a:r>
                    </a:p>
                  </a:txBody>
                  <a:tcPr marL="76200" marR="76200" marT="38100" marB="38100" anchor="ctr"/>
                </a:tc>
                <a:tc>
                  <a:txBody>
                    <a:bodyPr/>
                    <a:lstStyle/>
                    <a:p>
                      <a:pPr algn="r" fontAlgn="base"/>
                      <a:r>
                        <a:rPr lang="en-GB" sz="1100" dirty="0">
                          <a:effectLst/>
                          <a:latin typeface="inherit"/>
                        </a:rPr>
                        <a:t>15.00</a:t>
                      </a:r>
                    </a:p>
                  </a:txBody>
                  <a:tcPr marL="76200" marR="76200" marT="38100" marB="38100" anchor="ctr"/>
                </a:tc>
                <a:extLst>
                  <a:ext uri="{0D108BD9-81ED-4DB2-BD59-A6C34878D82A}">
                    <a16:rowId xmlns:a16="http://schemas.microsoft.com/office/drawing/2014/main" val="897998189"/>
                  </a:ext>
                </a:extLst>
              </a:tr>
              <a:tr h="370840">
                <a:tc>
                  <a:txBody>
                    <a:bodyPr/>
                    <a:lstStyle/>
                    <a:p>
                      <a:pPr fontAlgn="base"/>
                      <a:r>
                        <a:rPr lang="en-US" sz="1100" dirty="0">
                          <a:effectLst/>
                          <a:latin typeface="inherit"/>
                        </a:rPr>
                        <a:t>Our fee for ID Verification (per person)****</a:t>
                      </a:r>
                    </a:p>
                  </a:txBody>
                  <a:tcPr marL="76200" marR="76200" marT="38100" marB="38100" anchor="ctr"/>
                </a:tc>
                <a:tc>
                  <a:txBody>
                    <a:bodyPr/>
                    <a:lstStyle/>
                    <a:p>
                      <a:pPr algn="r" fontAlgn="base"/>
                      <a:r>
                        <a:rPr lang="en-GB" sz="1100" dirty="0">
                          <a:effectLst/>
                          <a:latin typeface="inherit"/>
                        </a:rPr>
                        <a:t>12.00 – 20.00</a:t>
                      </a:r>
                    </a:p>
                  </a:txBody>
                  <a:tcPr marL="76200" marR="76200" marT="38100" marB="38100" anchor="ctr"/>
                </a:tc>
                <a:tc>
                  <a:txBody>
                    <a:bodyPr/>
                    <a:lstStyle/>
                    <a:p>
                      <a:pPr algn="r" fontAlgn="base"/>
                      <a:r>
                        <a:rPr lang="en-GB" sz="1100" dirty="0">
                          <a:effectLst/>
                          <a:latin typeface="inherit"/>
                        </a:rPr>
                        <a:t>2.40 - 4.00</a:t>
                      </a:r>
                    </a:p>
                  </a:txBody>
                  <a:tcPr marL="76200" marR="76200" marT="38100" marB="38100" anchor="ctr"/>
                </a:tc>
                <a:extLst>
                  <a:ext uri="{0D108BD9-81ED-4DB2-BD59-A6C34878D82A}">
                    <a16:rowId xmlns:a16="http://schemas.microsoft.com/office/drawing/2014/main" val="567473768"/>
                  </a:ext>
                </a:extLst>
              </a:tr>
              <a:tr h="370840">
                <a:tc>
                  <a:txBody>
                    <a:bodyPr/>
                    <a:lstStyle/>
                    <a:p>
                      <a:pPr fontAlgn="base"/>
                      <a:r>
                        <a:rPr lang="en-US" sz="1100" dirty="0">
                          <a:effectLst/>
                          <a:latin typeface="inherit"/>
                        </a:rPr>
                        <a:t>Our fee for Lender Panel Management</a:t>
                      </a:r>
                    </a:p>
                  </a:txBody>
                  <a:tcPr marL="76200" marR="76200" marT="38100" marB="38100" anchor="ctr"/>
                </a:tc>
                <a:tc>
                  <a:txBody>
                    <a:bodyPr/>
                    <a:lstStyle/>
                    <a:p>
                      <a:pPr algn="r" fontAlgn="base"/>
                      <a:r>
                        <a:rPr lang="en-GB" sz="1100" dirty="0">
                          <a:effectLst/>
                          <a:latin typeface="inherit"/>
                        </a:rPr>
                        <a:t>35.00</a:t>
                      </a:r>
                    </a:p>
                  </a:txBody>
                  <a:tcPr marL="76200" marR="76200" marT="38100" marB="38100" anchor="ctr"/>
                </a:tc>
                <a:tc>
                  <a:txBody>
                    <a:bodyPr/>
                    <a:lstStyle/>
                    <a:p>
                      <a:pPr algn="r" fontAlgn="base"/>
                      <a:r>
                        <a:rPr lang="en-GB" sz="1100" dirty="0">
                          <a:effectLst/>
                          <a:latin typeface="inherit"/>
                        </a:rPr>
                        <a:t>7.00</a:t>
                      </a:r>
                    </a:p>
                  </a:txBody>
                  <a:tcPr marL="76200" marR="76200" marT="38100" marB="38100" anchor="ctr"/>
                </a:tc>
                <a:extLst>
                  <a:ext uri="{0D108BD9-81ED-4DB2-BD59-A6C34878D82A}">
                    <a16:rowId xmlns:a16="http://schemas.microsoft.com/office/drawing/2014/main" val="3091928863"/>
                  </a:ext>
                </a:extLst>
              </a:tr>
            </a:tbl>
          </a:graphicData>
        </a:graphic>
      </p:graphicFrame>
    </p:spTree>
    <p:extLst>
      <p:ext uri="{BB962C8B-B14F-4D97-AF65-F5344CB8AC3E}">
        <p14:creationId xmlns:p14="http://schemas.microsoft.com/office/powerpoint/2010/main" val="1184304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D5201-B8D3-4130-9C70-2AE71B699376}"/>
              </a:ext>
            </a:extLst>
          </p:cNvPr>
          <p:cNvSpPr>
            <a:spLocks noGrp="1"/>
          </p:cNvSpPr>
          <p:nvPr>
            <p:ph type="title"/>
          </p:nvPr>
        </p:nvSpPr>
        <p:spPr/>
        <p:txBody>
          <a:bodyPr>
            <a:normAutofit/>
          </a:bodyPr>
          <a:lstStyle/>
          <a:p>
            <a:r>
              <a:rPr lang="en-US" sz="2000" b="1" dirty="0"/>
              <a:t>Sale Fees: Additional standard legal fees and disbursements*</a:t>
            </a:r>
            <a:endParaRPr lang="en-GB" sz="2000" b="1" dirty="0"/>
          </a:p>
        </p:txBody>
      </p:sp>
      <p:sp>
        <p:nvSpPr>
          <p:cNvPr id="3" name="Content Placeholder 2">
            <a:extLst>
              <a:ext uri="{FF2B5EF4-FFF2-40B4-BE49-F238E27FC236}">
                <a16:creationId xmlns:a16="http://schemas.microsoft.com/office/drawing/2014/main" id="{1606AD52-1C23-4B4B-AF38-CD0607FE863E}"/>
              </a:ext>
            </a:extLst>
          </p:cNvPr>
          <p:cNvSpPr>
            <a:spLocks noGrp="1"/>
          </p:cNvSpPr>
          <p:nvPr>
            <p:ph idx="1"/>
          </p:nvPr>
        </p:nvSpPr>
        <p:spPr/>
        <p:txBody>
          <a:bodyPr>
            <a:noAutofit/>
          </a:bodyPr>
          <a:lstStyle/>
          <a:p>
            <a:pPr marL="0" indent="0" algn="just">
              <a:lnSpc>
                <a:spcPct val="107000"/>
              </a:lnSpc>
              <a:spcAft>
                <a:spcPts val="800"/>
              </a:spcAft>
              <a:buNone/>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4">
            <a:extLst>
              <a:ext uri="{FF2B5EF4-FFF2-40B4-BE49-F238E27FC236}">
                <a16:creationId xmlns:a16="http://schemas.microsoft.com/office/drawing/2014/main" id="{2A8BA11C-5B5E-42F6-B2EC-8A19F90EBB7B}"/>
              </a:ext>
            </a:extLst>
          </p:cNvPr>
          <p:cNvGraphicFramePr>
            <a:graphicFrameLocks noGrp="1"/>
          </p:cNvGraphicFramePr>
          <p:nvPr>
            <p:extLst>
              <p:ext uri="{D42A27DB-BD31-4B8C-83A1-F6EECF244321}">
                <p14:modId xmlns:p14="http://schemas.microsoft.com/office/powerpoint/2010/main" val="2005551203"/>
              </p:ext>
            </p:extLst>
          </p:nvPr>
        </p:nvGraphicFramePr>
        <p:xfrm>
          <a:off x="471464" y="1424360"/>
          <a:ext cx="5915025" cy="2595880"/>
        </p:xfrm>
        <a:graphic>
          <a:graphicData uri="http://schemas.openxmlformats.org/drawingml/2006/table">
            <a:tbl>
              <a:tblPr firstRow="1" bandRow="1">
                <a:tableStyleId>{5C22544A-7EE6-4342-B048-85BDC9FD1C3A}</a:tableStyleId>
              </a:tblPr>
              <a:tblGrid>
                <a:gridCol w="3260254">
                  <a:extLst>
                    <a:ext uri="{9D8B030D-6E8A-4147-A177-3AD203B41FA5}">
                      <a16:colId xmlns:a16="http://schemas.microsoft.com/office/drawing/2014/main" val="715208188"/>
                    </a:ext>
                  </a:extLst>
                </a:gridCol>
                <a:gridCol w="1458097">
                  <a:extLst>
                    <a:ext uri="{9D8B030D-6E8A-4147-A177-3AD203B41FA5}">
                      <a16:colId xmlns:a16="http://schemas.microsoft.com/office/drawing/2014/main" val="3830761655"/>
                    </a:ext>
                  </a:extLst>
                </a:gridCol>
                <a:gridCol w="1196674">
                  <a:extLst>
                    <a:ext uri="{9D8B030D-6E8A-4147-A177-3AD203B41FA5}">
                      <a16:colId xmlns:a16="http://schemas.microsoft.com/office/drawing/2014/main" val="3016279719"/>
                    </a:ext>
                  </a:extLst>
                </a:gridCol>
              </a:tblGrid>
              <a:tr h="370840">
                <a:tc>
                  <a:txBody>
                    <a:bodyPr/>
                    <a:lstStyle/>
                    <a:p>
                      <a:pPr algn="l" fontAlgn="base"/>
                      <a:r>
                        <a:rPr lang="en-GB" sz="1100" b="0" dirty="0">
                          <a:solidFill>
                            <a:srgbClr val="FFFFFF"/>
                          </a:solidFill>
                          <a:effectLst/>
                          <a:latin typeface="inherit"/>
                        </a:rPr>
                        <a:t>Fee Description</a:t>
                      </a:r>
                    </a:p>
                  </a:txBody>
                  <a:tcPr marT="68580" marB="68580" anchor="ctr">
                    <a:solidFill>
                      <a:srgbClr val="605D75"/>
                    </a:solidFill>
                  </a:tcPr>
                </a:tc>
                <a:tc>
                  <a:txBody>
                    <a:bodyPr/>
                    <a:lstStyle/>
                    <a:p>
                      <a:pPr algn="l" fontAlgn="base"/>
                      <a:r>
                        <a:rPr lang="en-GB" sz="1100" b="0" dirty="0">
                          <a:solidFill>
                            <a:srgbClr val="FFFFFF"/>
                          </a:solidFill>
                          <a:effectLst/>
                          <a:latin typeface="inherit"/>
                        </a:rPr>
                        <a:t>Fee (£)</a:t>
                      </a:r>
                    </a:p>
                  </a:txBody>
                  <a:tcPr marT="68580" marB="68580" anchor="ctr">
                    <a:solidFill>
                      <a:srgbClr val="605D75"/>
                    </a:solidFill>
                  </a:tcPr>
                </a:tc>
                <a:tc>
                  <a:txBody>
                    <a:bodyPr/>
                    <a:lstStyle/>
                    <a:p>
                      <a:pPr algn="l" fontAlgn="base"/>
                      <a:r>
                        <a:rPr lang="en-GB" sz="1100" b="0" dirty="0">
                          <a:solidFill>
                            <a:srgbClr val="FFFFFF"/>
                          </a:solidFill>
                          <a:effectLst/>
                          <a:latin typeface="inherit"/>
                        </a:rPr>
                        <a:t>VAT at 20% (£)</a:t>
                      </a:r>
                    </a:p>
                  </a:txBody>
                  <a:tcPr marT="68580" marB="68580" anchor="ctr">
                    <a:solidFill>
                      <a:srgbClr val="605D75"/>
                    </a:solidFill>
                  </a:tcPr>
                </a:tc>
                <a:extLst>
                  <a:ext uri="{0D108BD9-81ED-4DB2-BD59-A6C34878D82A}">
                    <a16:rowId xmlns:a16="http://schemas.microsoft.com/office/drawing/2014/main" val="3580379299"/>
                  </a:ext>
                </a:extLst>
              </a:tr>
              <a:tr h="370840">
                <a:tc>
                  <a:txBody>
                    <a:bodyPr/>
                    <a:lstStyle/>
                    <a:p>
                      <a:pPr marL="0" marR="0" lvl="0" indent="0" algn="l" defTabSz="685800" rtl="0" eaLnBrk="1" fontAlgn="base" latinLnBrk="0" hangingPunct="1">
                        <a:lnSpc>
                          <a:spcPct val="100000"/>
                        </a:lnSpc>
                        <a:spcBef>
                          <a:spcPts val="0"/>
                        </a:spcBef>
                        <a:spcAft>
                          <a:spcPts val="0"/>
                        </a:spcAft>
                        <a:buClrTx/>
                        <a:buSzTx/>
                        <a:buFontTx/>
                        <a:buNone/>
                        <a:tabLst/>
                        <a:defRPr/>
                      </a:pPr>
                      <a:r>
                        <a:rPr lang="en-GB" sz="1100" dirty="0">
                          <a:effectLst/>
                          <a:latin typeface="Calibri" panose="020F0502020204030204" pitchFamily="34" charset="0"/>
                          <a:ea typeface="Calibri" panose="020F0502020204030204" pitchFamily="34" charset="0"/>
                        </a:rPr>
                        <a:t>Land Registry Official Copy Entries (per document)</a:t>
                      </a:r>
                    </a:p>
                  </a:txBody>
                  <a:tcPr marL="76200" marR="76200" marT="38100" marB="38100" anchor="ctr"/>
                </a:tc>
                <a:tc>
                  <a:txBody>
                    <a:bodyPr/>
                    <a:lstStyle/>
                    <a:p>
                      <a:pPr algn="r" fontAlgn="base"/>
                      <a:r>
                        <a:rPr lang="en-GB" sz="1100" dirty="0">
                          <a:effectLst/>
                          <a:latin typeface="inherit"/>
                        </a:rPr>
                        <a:t>8.50</a:t>
                      </a:r>
                    </a:p>
                  </a:txBody>
                  <a:tcPr marL="76200" marR="76200" marT="38100" marB="38100" anchor="ctr"/>
                </a:tc>
                <a:tc>
                  <a:txBody>
                    <a:bodyPr/>
                    <a:lstStyle/>
                    <a:p>
                      <a:pPr algn="r" fontAlgn="base"/>
                      <a:r>
                        <a:rPr lang="en-GB" sz="1100" dirty="0">
                          <a:effectLst/>
                          <a:latin typeface="inherit"/>
                        </a:rPr>
                        <a:t>170</a:t>
                      </a:r>
                    </a:p>
                  </a:txBody>
                  <a:tcPr marL="76200" marR="76200" marT="38100" marB="38100" anchor="ctr"/>
                </a:tc>
                <a:extLst>
                  <a:ext uri="{0D108BD9-81ED-4DB2-BD59-A6C34878D82A}">
                    <a16:rowId xmlns:a16="http://schemas.microsoft.com/office/drawing/2014/main" val="1779552233"/>
                  </a:ext>
                </a:extLst>
              </a:tr>
              <a:tr h="370840">
                <a:tc>
                  <a:txBody>
                    <a:bodyPr/>
                    <a:lstStyle/>
                    <a:p>
                      <a:pPr fontAlgn="base"/>
                      <a:r>
                        <a:rPr lang="en-GB" sz="1100" dirty="0">
                          <a:effectLst/>
                          <a:latin typeface="inherit"/>
                        </a:rPr>
                        <a:t>Bank Transfer Fee (per transfer)</a:t>
                      </a:r>
                    </a:p>
                  </a:txBody>
                  <a:tcPr marL="76200" marR="76200" marT="38100" marB="38100" anchor="ctr"/>
                </a:tc>
                <a:tc>
                  <a:txBody>
                    <a:bodyPr/>
                    <a:lstStyle/>
                    <a:p>
                      <a:pPr algn="r" fontAlgn="base"/>
                      <a:r>
                        <a:rPr lang="en-GB" sz="1100" dirty="0">
                          <a:effectLst/>
                          <a:latin typeface="inherit"/>
                        </a:rPr>
                        <a:t>40.00</a:t>
                      </a:r>
                    </a:p>
                  </a:txBody>
                  <a:tcPr marL="76200" marR="76200" marT="38100" marB="38100" anchor="ctr"/>
                </a:tc>
                <a:tc>
                  <a:txBody>
                    <a:bodyPr/>
                    <a:lstStyle/>
                    <a:p>
                      <a:pPr algn="r" fontAlgn="base"/>
                      <a:r>
                        <a:rPr lang="en-GB" sz="1100" dirty="0">
                          <a:effectLst/>
                          <a:latin typeface="inherit"/>
                        </a:rPr>
                        <a:t>8.00</a:t>
                      </a:r>
                    </a:p>
                  </a:txBody>
                  <a:tcPr marL="76200" marR="76200" marT="38100" marB="38100" anchor="ctr"/>
                </a:tc>
                <a:extLst>
                  <a:ext uri="{0D108BD9-81ED-4DB2-BD59-A6C34878D82A}">
                    <a16:rowId xmlns:a16="http://schemas.microsoft.com/office/drawing/2014/main" val="4032915961"/>
                  </a:ext>
                </a:extLst>
              </a:tr>
              <a:tr h="370840">
                <a:tc>
                  <a:txBody>
                    <a:bodyPr/>
                    <a:lstStyle/>
                    <a:p>
                      <a:pPr fontAlgn="base"/>
                      <a:r>
                        <a:rPr lang="en-GB" sz="1100" dirty="0">
                          <a:effectLst/>
                          <a:latin typeface="inherit"/>
                        </a:rPr>
                        <a:t>Help to Buy Redemption</a:t>
                      </a:r>
                    </a:p>
                  </a:txBody>
                  <a:tcPr marL="76200" marR="76200" marT="38100" marB="38100" anchor="ctr"/>
                </a:tc>
                <a:tc>
                  <a:txBody>
                    <a:bodyPr/>
                    <a:lstStyle/>
                    <a:p>
                      <a:pPr algn="r" fontAlgn="base"/>
                      <a:r>
                        <a:rPr lang="en-GB" sz="1100" dirty="0">
                          <a:effectLst/>
                          <a:latin typeface="inherit"/>
                        </a:rPr>
                        <a:t>200.00</a:t>
                      </a:r>
                    </a:p>
                  </a:txBody>
                  <a:tcPr marL="76200" marR="76200" marT="38100" marB="38100" anchor="ctr"/>
                </a:tc>
                <a:tc>
                  <a:txBody>
                    <a:bodyPr/>
                    <a:lstStyle/>
                    <a:p>
                      <a:pPr algn="r" fontAlgn="base"/>
                      <a:r>
                        <a:rPr lang="en-GB" sz="1100" dirty="0">
                          <a:effectLst/>
                          <a:latin typeface="inherit"/>
                        </a:rPr>
                        <a:t>40.00</a:t>
                      </a:r>
                    </a:p>
                  </a:txBody>
                  <a:tcPr marL="76200" marR="76200" marT="38100" marB="38100" anchor="ctr"/>
                </a:tc>
                <a:extLst>
                  <a:ext uri="{0D108BD9-81ED-4DB2-BD59-A6C34878D82A}">
                    <a16:rowId xmlns:a16="http://schemas.microsoft.com/office/drawing/2014/main" val="1035676130"/>
                  </a:ext>
                </a:extLst>
              </a:tr>
              <a:tr h="370840">
                <a:tc>
                  <a:txBody>
                    <a:bodyPr/>
                    <a:lstStyle/>
                    <a:p>
                      <a:pPr fontAlgn="base"/>
                      <a:r>
                        <a:rPr lang="en-GB" sz="1100" dirty="0">
                          <a:effectLst/>
                          <a:latin typeface="inherit"/>
                        </a:rPr>
                        <a:t>Unregistered Property</a:t>
                      </a:r>
                    </a:p>
                  </a:txBody>
                  <a:tcPr marL="76200" marR="76200" marT="38100" marB="38100" anchor="ctr"/>
                </a:tc>
                <a:tc>
                  <a:txBody>
                    <a:bodyPr/>
                    <a:lstStyle/>
                    <a:p>
                      <a:pPr algn="r" fontAlgn="base"/>
                      <a:r>
                        <a:rPr lang="en-GB" sz="1100" dirty="0">
                          <a:effectLst/>
                          <a:latin typeface="inherit"/>
                        </a:rPr>
                        <a:t>200.00</a:t>
                      </a:r>
                    </a:p>
                  </a:txBody>
                  <a:tcPr marL="76200" marR="76200" marT="38100" marB="38100" anchor="ctr"/>
                </a:tc>
                <a:tc>
                  <a:txBody>
                    <a:bodyPr/>
                    <a:lstStyle/>
                    <a:p>
                      <a:pPr algn="r" fontAlgn="base"/>
                      <a:r>
                        <a:rPr lang="en-GB" sz="1100" dirty="0">
                          <a:effectLst/>
                          <a:latin typeface="inherit"/>
                        </a:rPr>
                        <a:t>40.00</a:t>
                      </a:r>
                    </a:p>
                  </a:txBody>
                  <a:tcPr marL="76200" marR="76200" marT="38100" marB="38100" anchor="ctr"/>
                </a:tc>
                <a:extLst>
                  <a:ext uri="{0D108BD9-81ED-4DB2-BD59-A6C34878D82A}">
                    <a16:rowId xmlns:a16="http://schemas.microsoft.com/office/drawing/2014/main" val="3700690721"/>
                  </a:ext>
                </a:extLst>
              </a:tr>
              <a:tr h="370840">
                <a:tc>
                  <a:txBody>
                    <a:bodyPr/>
                    <a:lstStyle/>
                    <a:p>
                      <a:pPr fontAlgn="base"/>
                      <a:r>
                        <a:rPr lang="en-GB" sz="1100" dirty="0">
                          <a:effectLst/>
                          <a:latin typeface="inherit"/>
                        </a:rPr>
                        <a:t>Limited Company Transaction Fee</a:t>
                      </a:r>
                    </a:p>
                  </a:txBody>
                  <a:tcPr marL="76200" marR="76200" marT="38100" marB="38100" anchor="ctr"/>
                </a:tc>
                <a:tc>
                  <a:txBody>
                    <a:bodyPr/>
                    <a:lstStyle/>
                    <a:p>
                      <a:pPr algn="r" fontAlgn="base"/>
                      <a:r>
                        <a:rPr lang="en-GB" sz="1100" kern="1200" dirty="0">
                          <a:solidFill>
                            <a:schemeClr val="dk1"/>
                          </a:solidFill>
                          <a:effectLst/>
                          <a:latin typeface="inherit"/>
                          <a:ea typeface="+mn-ea"/>
                          <a:cs typeface="+mn-cs"/>
                        </a:rPr>
                        <a:t>200.00</a:t>
                      </a:r>
                    </a:p>
                  </a:txBody>
                  <a:tcPr marL="76200" marR="76200" marT="38100" marB="38100" anchor="ctr"/>
                </a:tc>
                <a:tc>
                  <a:txBody>
                    <a:bodyPr/>
                    <a:lstStyle/>
                    <a:p>
                      <a:pPr algn="r" fontAlgn="base"/>
                      <a:r>
                        <a:rPr lang="en-GB" sz="1100" dirty="0">
                          <a:effectLst/>
                          <a:latin typeface="inherit"/>
                        </a:rPr>
                        <a:t>40.00</a:t>
                      </a:r>
                    </a:p>
                  </a:txBody>
                  <a:tcPr marL="76200" marR="76200" marT="38100" marB="38100" anchor="ctr"/>
                </a:tc>
                <a:extLst>
                  <a:ext uri="{0D108BD9-81ED-4DB2-BD59-A6C34878D82A}">
                    <a16:rowId xmlns:a16="http://schemas.microsoft.com/office/drawing/2014/main" val="2409722643"/>
                  </a:ext>
                </a:extLst>
              </a:tr>
              <a:tr h="370840">
                <a:tc>
                  <a:txBody>
                    <a:bodyPr/>
                    <a:lstStyle/>
                    <a:p>
                      <a:pPr fontAlgn="base"/>
                      <a:r>
                        <a:rPr lang="en-US" sz="1100" dirty="0">
                          <a:effectLst/>
                          <a:latin typeface="inherit"/>
                        </a:rPr>
                        <a:t>Our fee for ID Verification (per person)****</a:t>
                      </a:r>
                    </a:p>
                  </a:txBody>
                  <a:tcPr marL="76200" marR="76200" marT="38100" marB="38100" anchor="ctr"/>
                </a:tc>
                <a:tc>
                  <a:txBody>
                    <a:bodyPr/>
                    <a:lstStyle/>
                    <a:p>
                      <a:pPr algn="r" fontAlgn="base"/>
                      <a:r>
                        <a:rPr lang="en-GB" sz="1100" dirty="0">
                          <a:effectLst/>
                          <a:latin typeface="inherit"/>
                        </a:rPr>
                        <a:t>12.00 – 20.00</a:t>
                      </a:r>
                    </a:p>
                  </a:txBody>
                  <a:tcPr marL="76200" marR="76200" marT="38100" marB="38100" anchor="ctr"/>
                </a:tc>
                <a:tc>
                  <a:txBody>
                    <a:bodyPr/>
                    <a:lstStyle/>
                    <a:p>
                      <a:pPr algn="r" fontAlgn="base"/>
                      <a:r>
                        <a:rPr lang="en-GB" sz="1100" dirty="0">
                          <a:effectLst/>
                          <a:latin typeface="inherit"/>
                        </a:rPr>
                        <a:t>2.40 - 4.00</a:t>
                      </a:r>
                    </a:p>
                  </a:txBody>
                  <a:tcPr marL="76200" marR="76200" marT="38100" marB="38100" anchor="ctr"/>
                </a:tc>
                <a:extLst>
                  <a:ext uri="{0D108BD9-81ED-4DB2-BD59-A6C34878D82A}">
                    <a16:rowId xmlns:a16="http://schemas.microsoft.com/office/drawing/2014/main" val="1507179904"/>
                  </a:ext>
                </a:extLst>
              </a:tr>
            </a:tbl>
          </a:graphicData>
        </a:graphic>
      </p:graphicFrame>
    </p:spTree>
    <p:extLst>
      <p:ext uri="{BB962C8B-B14F-4D97-AF65-F5344CB8AC3E}">
        <p14:creationId xmlns:p14="http://schemas.microsoft.com/office/powerpoint/2010/main" val="4068543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06AD52-1C23-4B4B-AF38-CD0607FE863E}"/>
              </a:ext>
            </a:extLst>
          </p:cNvPr>
          <p:cNvSpPr>
            <a:spLocks noGrp="1"/>
          </p:cNvSpPr>
          <p:nvPr>
            <p:ph idx="1"/>
          </p:nvPr>
        </p:nvSpPr>
        <p:spPr/>
        <p:txBody>
          <a:bodyPr>
            <a:noAutofit/>
          </a:bodyPr>
          <a:lstStyle/>
          <a:p>
            <a:pPr marL="0" indent="0" algn="just">
              <a:lnSpc>
                <a:spcPct val="107000"/>
              </a:lnSpc>
              <a:spcAft>
                <a:spcPts val="800"/>
              </a:spcAft>
              <a:buNone/>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1">
            <a:extLst>
              <a:ext uri="{FF2B5EF4-FFF2-40B4-BE49-F238E27FC236}">
                <a16:creationId xmlns:a16="http://schemas.microsoft.com/office/drawing/2014/main" id="{08DB7933-2A94-4CE0-989E-5DBBE5BB2A8D}"/>
              </a:ext>
            </a:extLst>
          </p:cNvPr>
          <p:cNvSpPr txBox="1">
            <a:spLocks/>
          </p:cNvSpPr>
          <p:nvPr/>
        </p:nvSpPr>
        <p:spPr>
          <a:xfrm>
            <a:off x="471487" y="424896"/>
            <a:ext cx="5915025" cy="607696"/>
          </a:xfrm>
          <a:prstGeom prst="rect">
            <a:avLst/>
          </a:prstGeom>
        </p:spPr>
        <p:txBody>
          <a:bodyPr vert="horz" lIns="91440" tIns="45720" rIns="91440" bIns="45720" rtlCol="0" anchor="ctr">
            <a:normAutofit fontScale="975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000" b="1" dirty="0"/>
              <a:t>Remortgage (and Transfers) Fees: Standard legal fees and additional standard legal fees and disbursements*</a:t>
            </a:r>
            <a:endParaRPr lang="en-GB" sz="2000" b="1" dirty="0"/>
          </a:p>
        </p:txBody>
      </p:sp>
      <p:sp>
        <p:nvSpPr>
          <p:cNvPr id="6" name="Content Placeholder 2">
            <a:extLst>
              <a:ext uri="{FF2B5EF4-FFF2-40B4-BE49-F238E27FC236}">
                <a16:creationId xmlns:a16="http://schemas.microsoft.com/office/drawing/2014/main" id="{B23D6627-C318-03A1-8E77-D83652310CFB}"/>
              </a:ext>
            </a:extLst>
          </p:cNvPr>
          <p:cNvSpPr txBox="1">
            <a:spLocks/>
          </p:cNvSpPr>
          <p:nvPr/>
        </p:nvSpPr>
        <p:spPr>
          <a:xfrm>
            <a:off x="471475" y="971550"/>
            <a:ext cx="5915025" cy="6254751"/>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07000"/>
              </a:lnSpc>
              <a:spcAft>
                <a:spcPts val="800"/>
              </a:spcAft>
              <a:buNone/>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Font typeface="Arial" panose="020B0604020202020204" pitchFamily="34" charset="0"/>
              <a:buNone/>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Font typeface="Arial" panose="020B0604020202020204" pitchFamily="34" charset="0"/>
              <a:buNone/>
            </a:pPr>
            <a:endParaRPr lang="en-GB" sz="1400" b="1"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0" name="Table 9">
            <a:extLst>
              <a:ext uri="{FF2B5EF4-FFF2-40B4-BE49-F238E27FC236}">
                <a16:creationId xmlns:a16="http://schemas.microsoft.com/office/drawing/2014/main" id="{125E4A82-8D06-CD94-5D01-BC3A15A7FCA2}"/>
              </a:ext>
            </a:extLst>
          </p:cNvPr>
          <p:cNvGraphicFramePr>
            <a:graphicFrameLocks noGrp="1"/>
          </p:cNvGraphicFramePr>
          <p:nvPr>
            <p:extLst>
              <p:ext uri="{D42A27DB-BD31-4B8C-83A1-F6EECF244321}">
                <p14:modId xmlns:p14="http://schemas.microsoft.com/office/powerpoint/2010/main" val="2750643376"/>
              </p:ext>
            </p:extLst>
          </p:nvPr>
        </p:nvGraphicFramePr>
        <p:xfrm>
          <a:off x="471462" y="1154087"/>
          <a:ext cx="5870599" cy="7310120"/>
        </p:xfrm>
        <a:graphic>
          <a:graphicData uri="http://schemas.openxmlformats.org/drawingml/2006/table">
            <a:tbl>
              <a:tblPr firstRow="1" bandRow="1">
                <a:tableStyleId>{5C22544A-7EE6-4342-B048-85BDC9FD1C3A}</a:tableStyleId>
              </a:tblPr>
              <a:tblGrid>
                <a:gridCol w="3322824">
                  <a:extLst>
                    <a:ext uri="{9D8B030D-6E8A-4147-A177-3AD203B41FA5}">
                      <a16:colId xmlns:a16="http://schemas.microsoft.com/office/drawing/2014/main" val="2721586859"/>
                    </a:ext>
                  </a:extLst>
                </a:gridCol>
                <a:gridCol w="1429643">
                  <a:extLst>
                    <a:ext uri="{9D8B030D-6E8A-4147-A177-3AD203B41FA5}">
                      <a16:colId xmlns:a16="http://schemas.microsoft.com/office/drawing/2014/main" val="1864335820"/>
                    </a:ext>
                  </a:extLst>
                </a:gridCol>
                <a:gridCol w="1118132">
                  <a:extLst>
                    <a:ext uri="{9D8B030D-6E8A-4147-A177-3AD203B41FA5}">
                      <a16:colId xmlns:a16="http://schemas.microsoft.com/office/drawing/2014/main" val="4003430877"/>
                    </a:ext>
                  </a:extLst>
                </a:gridCol>
              </a:tblGrid>
              <a:tr h="370840">
                <a:tc>
                  <a:txBody>
                    <a:bodyPr/>
                    <a:lstStyle/>
                    <a:p>
                      <a:pPr algn="l" fontAlgn="base"/>
                      <a:r>
                        <a:rPr lang="en-GB" sz="1100" b="0" dirty="0">
                          <a:solidFill>
                            <a:srgbClr val="FFFFFF"/>
                          </a:solidFill>
                          <a:effectLst/>
                          <a:latin typeface="inherit"/>
                        </a:rPr>
                        <a:t>Fee Description</a:t>
                      </a:r>
                    </a:p>
                  </a:txBody>
                  <a:tcPr marT="68580" marB="68580" anchor="ctr">
                    <a:solidFill>
                      <a:srgbClr val="605D75"/>
                    </a:solidFill>
                  </a:tcPr>
                </a:tc>
                <a:tc>
                  <a:txBody>
                    <a:bodyPr/>
                    <a:lstStyle/>
                    <a:p>
                      <a:pPr algn="l" fontAlgn="base"/>
                      <a:r>
                        <a:rPr lang="en-GB" sz="1100" b="0" dirty="0">
                          <a:solidFill>
                            <a:srgbClr val="FFFFFF"/>
                          </a:solidFill>
                          <a:effectLst/>
                          <a:latin typeface="inherit"/>
                        </a:rPr>
                        <a:t>Fee (£)</a:t>
                      </a:r>
                    </a:p>
                  </a:txBody>
                  <a:tcPr marT="68580" marB="68580" anchor="ctr">
                    <a:solidFill>
                      <a:srgbClr val="605D75"/>
                    </a:solidFill>
                  </a:tcPr>
                </a:tc>
                <a:tc>
                  <a:txBody>
                    <a:bodyPr/>
                    <a:lstStyle/>
                    <a:p>
                      <a:pPr algn="l" fontAlgn="base"/>
                      <a:r>
                        <a:rPr lang="en-GB" sz="1100" b="0" dirty="0">
                          <a:solidFill>
                            <a:srgbClr val="FFFFFF"/>
                          </a:solidFill>
                          <a:effectLst/>
                          <a:latin typeface="inherit"/>
                        </a:rPr>
                        <a:t>VAT at 20% (£)</a:t>
                      </a:r>
                    </a:p>
                  </a:txBody>
                  <a:tcPr marT="68580" marB="68580" anchor="ctr">
                    <a:solidFill>
                      <a:srgbClr val="605D75"/>
                    </a:solidFill>
                  </a:tcPr>
                </a:tc>
                <a:extLst>
                  <a:ext uri="{0D108BD9-81ED-4DB2-BD59-A6C34878D82A}">
                    <a16:rowId xmlns:a16="http://schemas.microsoft.com/office/drawing/2014/main" val="1406913295"/>
                  </a:ext>
                </a:extLst>
              </a:tr>
              <a:tr h="370840">
                <a:tc>
                  <a:txBody>
                    <a:bodyPr/>
                    <a:lstStyle/>
                    <a:p>
                      <a:r>
                        <a:rPr lang="en-GB" sz="1100" dirty="0">
                          <a:solidFill>
                            <a:srgbClr val="000000"/>
                          </a:solidFill>
                          <a:effectLst/>
                          <a:latin typeface="Calibri" panose="020F0502020204030204" pitchFamily="34" charset="0"/>
                          <a:ea typeface="Calibri" panose="020F0502020204030204" pitchFamily="34" charset="0"/>
                        </a:rPr>
                        <a:t>Our fee for Remortgage (freehold)</a:t>
                      </a:r>
                      <a:endParaRPr lang="en-GB" sz="11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r"/>
                      <a:r>
                        <a:rPr lang="en-GB" sz="1100" dirty="0">
                          <a:effectLst/>
                          <a:latin typeface="Calibri" panose="020F0502020204030204" pitchFamily="34" charset="0"/>
                          <a:ea typeface="Calibri" panose="020F0502020204030204" pitchFamily="34" charset="0"/>
                        </a:rPr>
                        <a:t>800.00</a:t>
                      </a:r>
                    </a:p>
                  </a:txBody>
                  <a:tcPr marL="68580" marR="68580" marT="0" marB="0" anchor="ctr"/>
                </a:tc>
                <a:tc>
                  <a:txBody>
                    <a:bodyPr/>
                    <a:lstStyle/>
                    <a:p>
                      <a:pPr marL="0" algn="r" defTabSz="685800" rtl="0" eaLnBrk="1" fontAlgn="base" latinLnBrk="0" hangingPunct="1"/>
                      <a:r>
                        <a:rPr lang="en-GB" sz="1100" kern="1200" dirty="0">
                          <a:solidFill>
                            <a:schemeClr val="dk1"/>
                          </a:solidFill>
                          <a:effectLst/>
                          <a:latin typeface="inherit"/>
                          <a:ea typeface="+mn-ea"/>
                          <a:cs typeface="+mn-cs"/>
                        </a:rPr>
                        <a:t>160.00</a:t>
                      </a:r>
                    </a:p>
                  </a:txBody>
                  <a:tcPr marL="0" marR="72000" marT="0" marB="0" anchor="ctr"/>
                </a:tc>
                <a:extLst>
                  <a:ext uri="{0D108BD9-81ED-4DB2-BD59-A6C34878D82A}">
                    <a16:rowId xmlns:a16="http://schemas.microsoft.com/office/drawing/2014/main" val="1371781184"/>
                  </a:ext>
                </a:extLst>
              </a:tr>
              <a:tr h="370840">
                <a:tc>
                  <a:txBody>
                    <a:bodyPr/>
                    <a:lstStyle/>
                    <a:p>
                      <a:r>
                        <a:rPr lang="en-GB" sz="1100">
                          <a:solidFill>
                            <a:srgbClr val="000000"/>
                          </a:solidFill>
                          <a:effectLst/>
                          <a:latin typeface="Calibri" panose="020F0502020204030204" pitchFamily="34" charset="0"/>
                          <a:ea typeface="Calibri" panose="020F0502020204030204" pitchFamily="34" charset="0"/>
                        </a:rPr>
                        <a:t>Our fee for Remortgage (leasehold)</a:t>
                      </a:r>
                      <a:endParaRPr lang="en-GB" sz="1100">
                        <a:effectLst/>
                        <a:latin typeface="Calibri" panose="020F0502020204030204" pitchFamily="34" charset="0"/>
                        <a:ea typeface="Calibri" panose="020F0502020204030204" pitchFamily="34" charset="0"/>
                      </a:endParaRPr>
                    </a:p>
                  </a:txBody>
                  <a:tcPr marL="68580" marR="68580" marT="0" marB="0" anchor="ctr"/>
                </a:tc>
                <a:tc>
                  <a:txBody>
                    <a:bodyPr/>
                    <a:lstStyle/>
                    <a:p>
                      <a:pPr algn="r"/>
                      <a:r>
                        <a:rPr lang="en-GB" sz="1100" dirty="0">
                          <a:effectLst/>
                          <a:latin typeface="Calibri" panose="020F0502020204030204" pitchFamily="34" charset="0"/>
                          <a:ea typeface="Calibri" panose="020F0502020204030204" pitchFamily="34" charset="0"/>
                        </a:rPr>
                        <a:t>1000.00</a:t>
                      </a:r>
                    </a:p>
                  </a:txBody>
                  <a:tcPr marL="68580" marR="68580" marT="0" marB="0" anchor="ctr"/>
                </a:tc>
                <a:tc>
                  <a:txBody>
                    <a:bodyPr/>
                    <a:lstStyle/>
                    <a:p>
                      <a:pPr marL="0" algn="r" defTabSz="685800" rtl="0" eaLnBrk="1" fontAlgn="base" latinLnBrk="0" hangingPunct="1"/>
                      <a:r>
                        <a:rPr lang="en-GB" sz="1100" kern="1200" dirty="0">
                          <a:solidFill>
                            <a:schemeClr val="dk1"/>
                          </a:solidFill>
                          <a:effectLst/>
                          <a:latin typeface="inherit"/>
                          <a:ea typeface="+mn-ea"/>
                          <a:cs typeface="+mn-cs"/>
                        </a:rPr>
                        <a:t>200.00</a:t>
                      </a:r>
                    </a:p>
                  </a:txBody>
                  <a:tcPr marL="0" marR="72000" marT="0" marB="0" anchor="ctr"/>
                </a:tc>
                <a:extLst>
                  <a:ext uri="{0D108BD9-81ED-4DB2-BD59-A6C34878D82A}">
                    <a16:rowId xmlns:a16="http://schemas.microsoft.com/office/drawing/2014/main" val="1273692274"/>
                  </a:ext>
                </a:extLst>
              </a:tr>
              <a:tr h="370840">
                <a:tc>
                  <a:txBody>
                    <a:bodyPr/>
                    <a:lstStyle/>
                    <a:p>
                      <a:r>
                        <a:rPr lang="en-GB" sz="1100" dirty="0">
                          <a:solidFill>
                            <a:srgbClr val="000000"/>
                          </a:solidFill>
                          <a:effectLst/>
                          <a:latin typeface="Calibri" panose="020F0502020204030204" pitchFamily="34" charset="0"/>
                          <a:ea typeface="Calibri" panose="020F0502020204030204" pitchFamily="34" charset="0"/>
                        </a:rPr>
                        <a:t>Our additional fee for Remortgage of tenanted property</a:t>
                      </a:r>
                      <a:endParaRPr lang="en-GB" sz="11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r"/>
                      <a:r>
                        <a:rPr lang="en-GB" sz="1100" dirty="0">
                          <a:effectLst/>
                          <a:latin typeface="Calibri" panose="020F0502020204030204" pitchFamily="34" charset="0"/>
                          <a:ea typeface="Calibri" panose="020F0502020204030204" pitchFamily="34" charset="0"/>
                        </a:rPr>
                        <a:t>475.00</a:t>
                      </a:r>
                    </a:p>
                  </a:txBody>
                  <a:tcPr marL="68580" marR="68580" marT="0" marB="0" anchor="ctr"/>
                </a:tc>
                <a:tc>
                  <a:txBody>
                    <a:bodyPr/>
                    <a:lstStyle/>
                    <a:p>
                      <a:pPr marL="0" algn="r" defTabSz="685800" rtl="0" eaLnBrk="1" fontAlgn="base" latinLnBrk="0" hangingPunct="1"/>
                      <a:r>
                        <a:rPr lang="en-GB" sz="1100" kern="1200" dirty="0">
                          <a:solidFill>
                            <a:schemeClr val="dk1"/>
                          </a:solidFill>
                          <a:effectLst/>
                          <a:latin typeface="inherit"/>
                          <a:ea typeface="+mn-ea"/>
                          <a:cs typeface="+mn-cs"/>
                        </a:rPr>
                        <a:t>95.00</a:t>
                      </a:r>
                    </a:p>
                  </a:txBody>
                  <a:tcPr marL="0" marR="72000" marT="0" marB="0" anchor="ctr"/>
                </a:tc>
                <a:extLst>
                  <a:ext uri="{0D108BD9-81ED-4DB2-BD59-A6C34878D82A}">
                    <a16:rowId xmlns:a16="http://schemas.microsoft.com/office/drawing/2014/main" val="4013326905"/>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dirty="0">
                          <a:solidFill>
                            <a:srgbClr val="000000"/>
                          </a:solidFill>
                          <a:effectLst/>
                          <a:latin typeface="Calibri" panose="020F0502020204030204" pitchFamily="34" charset="0"/>
                          <a:ea typeface="Calibri" panose="020F0502020204030204" pitchFamily="34" charset="0"/>
                        </a:rPr>
                        <a:t>Our additional fee for Remortgage if loan value exceeds £1million</a:t>
                      </a:r>
                      <a:endParaRPr lang="en-GB" sz="11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r"/>
                      <a:r>
                        <a:rPr lang="en-GB" sz="1100" dirty="0">
                          <a:effectLst/>
                          <a:latin typeface="Calibri" panose="020F0502020204030204" pitchFamily="34" charset="0"/>
                          <a:ea typeface="Calibri" panose="020F0502020204030204" pitchFamily="34" charset="0"/>
                        </a:rPr>
                        <a:t>400.00</a:t>
                      </a:r>
                    </a:p>
                  </a:txBody>
                  <a:tcPr marL="68580" marR="68580" marT="0" marB="0" anchor="ctr"/>
                </a:tc>
                <a:tc>
                  <a:txBody>
                    <a:bodyPr/>
                    <a:lstStyle/>
                    <a:p>
                      <a:pPr marL="0" algn="r" defTabSz="685800" rtl="0" eaLnBrk="1" fontAlgn="base" latinLnBrk="0" hangingPunct="1"/>
                      <a:r>
                        <a:rPr lang="en-GB" sz="1100" kern="1200" dirty="0">
                          <a:solidFill>
                            <a:schemeClr val="dk1"/>
                          </a:solidFill>
                          <a:effectLst/>
                          <a:latin typeface="inherit"/>
                          <a:ea typeface="+mn-ea"/>
                          <a:cs typeface="+mn-cs"/>
                        </a:rPr>
                        <a:t>80.00</a:t>
                      </a:r>
                    </a:p>
                  </a:txBody>
                  <a:tcPr marL="0" marR="72000" marT="0" marB="0" anchor="ctr"/>
                </a:tc>
                <a:extLst>
                  <a:ext uri="{0D108BD9-81ED-4DB2-BD59-A6C34878D82A}">
                    <a16:rowId xmlns:a16="http://schemas.microsoft.com/office/drawing/2014/main" val="97050644"/>
                  </a:ext>
                </a:extLst>
              </a:tr>
              <a:tr h="370840">
                <a:tc>
                  <a:txBody>
                    <a:bodyPr/>
                    <a:lstStyle/>
                    <a:p>
                      <a:r>
                        <a:rPr lang="en-GB" sz="1100" dirty="0">
                          <a:solidFill>
                            <a:srgbClr val="000000"/>
                          </a:solidFill>
                          <a:effectLst/>
                          <a:latin typeface="Calibri" panose="020F0502020204030204" pitchFamily="34" charset="0"/>
                          <a:ea typeface="Calibri" panose="020F0502020204030204" pitchFamily="34" charset="0"/>
                        </a:rPr>
                        <a:t>Our fee for Transfer of Equity (no remortgage)</a:t>
                      </a:r>
                      <a:endParaRPr lang="en-GB" sz="11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r"/>
                      <a:r>
                        <a:rPr lang="en-GB" sz="1100" dirty="0">
                          <a:effectLst/>
                          <a:latin typeface="Calibri" panose="020F0502020204030204" pitchFamily="34" charset="0"/>
                          <a:ea typeface="Calibri" panose="020F0502020204030204" pitchFamily="34" charset="0"/>
                        </a:rPr>
                        <a:t>800.00</a:t>
                      </a:r>
                    </a:p>
                  </a:txBody>
                  <a:tcPr marL="68580" marR="68580" marT="0" marB="0" anchor="ctr"/>
                </a:tc>
                <a:tc>
                  <a:txBody>
                    <a:bodyPr/>
                    <a:lstStyle/>
                    <a:p>
                      <a:pPr marL="0" algn="r" defTabSz="685800" rtl="0" eaLnBrk="1" fontAlgn="base" latinLnBrk="0" hangingPunct="1"/>
                      <a:r>
                        <a:rPr lang="en-GB" sz="1100" kern="1200" dirty="0">
                          <a:solidFill>
                            <a:schemeClr val="dk1"/>
                          </a:solidFill>
                          <a:effectLst/>
                          <a:latin typeface="inherit"/>
                          <a:ea typeface="+mn-ea"/>
                          <a:cs typeface="+mn-cs"/>
                        </a:rPr>
                        <a:t>160.00</a:t>
                      </a:r>
                    </a:p>
                  </a:txBody>
                  <a:tcPr marL="0" marR="72000" marT="0" marB="0" anchor="ctr"/>
                </a:tc>
                <a:extLst>
                  <a:ext uri="{0D108BD9-81ED-4DB2-BD59-A6C34878D82A}">
                    <a16:rowId xmlns:a16="http://schemas.microsoft.com/office/drawing/2014/main" val="986574946"/>
                  </a:ext>
                </a:extLst>
              </a:tr>
              <a:tr h="370840">
                <a:tc>
                  <a:txBody>
                    <a:bodyPr/>
                    <a:lstStyle/>
                    <a:p>
                      <a:r>
                        <a:rPr lang="en-GB" sz="1100">
                          <a:solidFill>
                            <a:srgbClr val="000000"/>
                          </a:solidFill>
                          <a:effectLst/>
                          <a:latin typeface="Calibri" panose="020F0502020204030204" pitchFamily="34" charset="0"/>
                          <a:ea typeface="Calibri" panose="020F0502020204030204" pitchFamily="34" charset="0"/>
                        </a:rPr>
                        <a:t>Our fee for Transfer of Equity (with remortgage)</a:t>
                      </a:r>
                      <a:endParaRPr lang="en-GB" sz="1100">
                        <a:effectLst/>
                        <a:latin typeface="Calibri" panose="020F0502020204030204" pitchFamily="34" charset="0"/>
                        <a:ea typeface="Calibri" panose="020F0502020204030204" pitchFamily="34" charset="0"/>
                      </a:endParaRPr>
                    </a:p>
                  </a:txBody>
                  <a:tcPr marL="68580" marR="68580" marT="0" marB="0" anchor="ctr"/>
                </a:tc>
                <a:tc>
                  <a:txBody>
                    <a:bodyPr/>
                    <a:lstStyle/>
                    <a:p>
                      <a:pPr algn="r"/>
                      <a:r>
                        <a:rPr lang="en-GB" sz="1100" dirty="0">
                          <a:effectLst/>
                          <a:latin typeface="Calibri" panose="020F0502020204030204" pitchFamily="34" charset="0"/>
                          <a:ea typeface="Calibri" panose="020F0502020204030204" pitchFamily="34" charset="0"/>
                        </a:rPr>
                        <a:t>520.00 </a:t>
                      </a:r>
                    </a:p>
                    <a:p>
                      <a:pPr algn="r"/>
                      <a:r>
                        <a:rPr lang="en-GB" sz="1100" dirty="0">
                          <a:effectLst/>
                          <a:latin typeface="Calibri" panose="020F0502020204030204" pitchFamily="34" charset="0"/>
                          <a:ea typeface="Calibri" panose="020F0502020204030204" pitchFamily="34" charset="0"/>
                        </a:rPr>
                        <a:t>(in addition to remortgage fee)</a:t>
                      </a:r>
                    </a:p>
                  </a:txBody>
                  <a:tcPr marL="68580" marR="68580" marT="0" marB="0" anchor="ctr"/>
                </a:tc>
                <a:tc>
                  <a:txBody>
                    <a:bodyPr/>
                    <a:lstStyle/>
                    <a:p>
                      <a:pPr marL="0" algn="r" defTabSz="685800" rtl="0" eaLnBrk="1" fontAlgn="base" latinLnBrk="0" hangingPunct="1"/>
                      <a:r>
                        <a:rPr lang="en-GB" sz="1100" kern="1200" dirty="0">
                          <a:solidFill>
                            <a:schemeClr val="dk1"/>
                          </a:solidFill>
                          <a:effectLst/>
                          <a:latin typeface="inherit"/>
                          <a:ea typeface="+mn-ea"/>
                          <a:cs typeface="+mn-cs"/>
                        </a:rPr>
                        <a:t>104.00</a:t>
                      </a:r>
                    </a:p>
                  </a:txBody>
                  <a:tcPr marL="0" marR="72000" marT="0" marB="0" anchor="ctr"/>
                </a:tc>
                <a:extLst>
                  <a:ext uri="{0D108BD9-81ED-4DB2-BD59-A6C34878D82A}">
                    <a16:rowId xmlns:a16="http://schemas.microsoft.com/office/drawing/2014/main" val="269016384"/>
                  </a:ext>
                </a:extLst>
              </a:tr>
              <a:tr h="370840">
                <a:tc>
                  <a:txBody>
                    <a:bodyPr/>
                    <a:lstStyle/>
                    <a:p>
                      <a:pPr algn="just"/>
                      <a:r>
                        <a:rPr lang="en-GB" sz="1100">
                          <a:effectLst/>
                          <a:latin typeface="Calibri" panose="020F0502020204030204" pitchFamily="34" charset="0"/>
                          <a:ea typeface="Calibri" panose="020F0502020204030204" pitchFamily="34" charset="0"/>
                        </a:rPr>
                        <a:t>Our fee for Bank transfer (per transfer)</a:t>
                      </a:r>
                    </a:p>
                  </a:txBody>
                  <a:tcPr marL="68580" marR="68580" marT="0" marB="0" anchor="ctr"/>
                </a:tc>
                <a:tc>
                  <a:txBody>
                    <a:bodyPr/>
                    <a:lstStyle/>
                    <a:p>
                      <a:pPr algn="r"/>
                      <a:r>
                        <a:rPr lang="en-GB" sz="1100" dirty="0">
                          <a:effectLst/>
                          <a:latin typeface="Calibri" panose="020F0502020204030204" pitchFamily="34" charset="0"/>
                          <a:ea typeface="Calibri" panose="020F0502020204030204" pitchFamily="34" charset="0"/>
                        </a:rPr>
                        <a:t>40.00</a:t>
                      </a:r>
                    </a:p>
                  </a:txBody>
                  <a:tcPr marL="68580" marR="68580" marT="0" marB="0" anchor="ctr"/>
                </a:tc>
                <a:tc>
                  <a:txBody>
                    <a:bodyPr/>
                    <a:lstStyle/>
                    <a:p>
                      <a:pPr marL="0" algn="r" defTabSz="685800" rtl="0" eaLnBrk="1" fontAlgn="base" latinLnBrk="0" hangingPunct="1"/>
                      <a:r>
                        <a:rPr lang="en-GB" sz="1100" kern="1200" dirty="0">
                          <a:solidFill>
                            <a:schemeClr val="dk1"/>
                          </a:solidFill>
                          <a:effectLst/>
                          <a:latin typeface="inherit"/>
                          <a:ea typeface="+mn-ea"/>
                          <a:cs typeface="+mn-cs"/>
                        </a:rPr>
                        <a:t>8.00</a:t>
                      </a:r>
                    </a:p>
                  </a:txBody>
                  <a:tcPr marL="0" marR="72000" marT="0" marB="0" anchor="ctr"/>
                </a:tc>
                <a:extLst>
                  <a:ext uri="{0D108BD9-81ED-4DB2-BD59-A6C34878D82A}">
                    <a16:rowId xmlns:a16="http://schemas.microsoft.com/office/drawing/2014/main" val="310966513"/>
                  </a:ext>
                </a:extLst>
              </a:tr>
              <a:tr h="370840">
                <a:tc>
                  <a:txBody>
                    <a:bodyPr/>
                    <a:lstStyle/>
                    <a:p>
                      <a:pPr algn="just"/>
                      <a:r>
                        <a:rPr lang="en-GB" sz="1100" dirty="0">
                          <a:effectLst/>
                          <a:latin typeface="Calibri" panose="020F0502020204030204" pitchFamily="34" charset="0"/>
                          <a:ea typeface="Calibri" panose="020F0502020204030204" pitchFamily="34" charset="0"/>
                        </a:rPr>
                        <a:t>Our fee for ID Verification (per person)***</a:t>
                      </a:r>
                    </a:p>
                  </a:txBody>
                  <a:tcPr marL="68580" marR="68580" marT="0" marB="0" anchor="ctr"/>
                </a:tc>
                <a:tc>
                  <a:txBody>
                    <a:bodyPr/>
                    <a:lstStyle/>
                    <a:p>
                      <a:pPr algn="r"/>
                      <a:r>
                        <a:rPr lang="en-GB" sz="1100">
                          <a:effectLst/>
                          <a:latin typeface="Calibri" panose="020F0502020204030204" pitchFamily="34" charset="0"/>
                          <a:ea typeface="Calibri" panose="020F0502020204030204" pitchFamily="34" charset="0"/>
                        </a:rPr>
                        <a:t>12.00-20.00</a:t>
                      </a:r>
                    </a:p>
                  </a:txBody>
                  <a:tcPr marL="68580" marR="68580" marT="0" marB="0" anchor="ctr"/>
                </a:tc>
                <a:tc>
                  <a:txBody>
                    <a:bodyPr/>
                    <a:lstStyle/>
                    <a:p>
                      <a:pPr marL="0" algn="r" defTabSz="685800" rtl="0" eaLnBrk="1" fontAlgn="base" latinLnBrk="0" hangingPunct="1"/>
                      <a:r>
                        <a:rPr lang="en-GB" sz="1100" kern="1200">
                          <a:solidFill>
                            <a:schemeClr val="dk1"/>
                          </a:solidFill>
                          <a:effectLst/>
                          <a:latin typeface="inherit"/>
                          <a:ea typeface="+mn-ea"/>
                          <a:cs typeface="+mn-cs"/>
                        </a:rPr>
                        <a:t>2.40-4.00</a:t>
                      </a:r>
                    </a:p>
                  </a:txBody>
                  <a:tcPr marL="0" marR="72000" marT="0" marB="0" anchor="ctr"/>
                </a:tc>
                <a:extLst>
                  <a:ext uri="{0D108BD9-81ED-4DB2-BD59-A6C34878D82A}">
                    <a16:rowId xmlns:a16="http://schemas.microsoft.com/office/drawing/2014/main" val="1615810219"/>
                  </a:ext>
                </a:extLst>
              </a:tr>
              <a:tr h="370840">
                <a:tc>
                  <a:txBody>
                    <a:bodyPr/>
                    <a:lstStyle/>
                    <a:p>
                      <a:pPr fontAlgn="base"/>
                      <a:r>
                        <a:rPr lang="en-US" sz="1100" dirty="0">
                          <a:effectLst/>
                          <a:latin typeface="inherit"/>
                        </a:rPr>
                        <a:t>Our fee for Source of Funds Verification </a:t>
                      </a:r>
                    </a:p>
                  </a:txBody>
                  <a:tcPr marL="76200" marR="76200" marT="38100" marB="38100" anchor="ctr"/>
                </a:tc>
                <a:tc>
                  <a:txBody>
                    <a:bodyPr/>
                    <a:lstStyle/>
                    <a:p>
                      <a:pPr algn="r" fontAlgn="base"/>
                      <a:r>
                        <a:rPr lang="en-GB" sz="1100" dirty="0">
                          <a:effectLst/>
                          <a:latin typeface="inherit"/>
                        </a:rPr>
                        <a:t>75.00</a:t>
                      </a:r>
                    </a:p>
                  </a:txBody>
                  <a:tcPr marL="76200" marR="76200" marT="38100" marB="38100" anchor="ctr"/>
                </a:tc>
                <a:tc>
                  <a:txBody>
                    <a:bodyPr/>
                    <a:lstStyle/>
                    <a:p>
                      <a:pPr algn="r" fontAlgn="base"/>
                      <a:r>
                        <a:rPr lang="en-GB" sz="1100" dirty="0">
                          <a:effectLst/>
                          <a:latin typeface="inherit"/>
                        </a:rPr>
                        <a:t>15.00</a:t>
                      </a:r>
                    </a:p>
                  </a:txBody>
                  <a:tcPr marL="76200" marR="76200" marT="38100" marB="38100" anchor="ctr"/>
                </a:tc>
                <a:extLst>
                  <a:ext uri="{0D108BD9-81ED-4DB2-BD59-A6C34878D82A}">
                    <a16:rowId xmlns:a16="http://schemas.microsoft.com/office/drawing/2014/main" val="2740015871"/>
                  </a:ext>
                </a:extLst>
              </a:tr>
              <a:tr h="370840">
                <a:tc>
                  <a:txBody>
                    <a:bodyPr/>
                    <a:lstStyle/>
                    <a:p>
                      <a:pPr algn="just"/>
                      <a:r>
                        <a:rPr lang="en-US" sz="1100" dirty="0">
                          <a:effectLst/>
                          <a:latin typeface="Calibri" panose="020F0502020204030204" pitchFamily="34" charset="0"/>
                          <a:ea typeface="Calibri" panose="020F0502020204030204" pitchFamily="34" charset="0"/>
                        </a:rPr>
                        <a:t>Our fee for Gifted Deposit (per </a:t>
                      </a:r>
                      <a:r>
                        <a:rPr lang="en-US" sz="1100" dirty="0" err="1">
                          <a:effectLst/>
                          <a:latin typeface="Calibri" panose="020F0502020204030204" pitchFamily="34" charset="0"/>
                          <a:ea typeface="Calibri" panose="020F0502020204030204" pitchFamily="34" charset="0"/>
                        </a:rPr>
                        <a:t>giftor</a:t>
                      </a:r>
                      <a:r>
                        <a:rPr lang="en-US" sz="1100" dirty="0">
                          <a:effectLst/>
                          <a:latin typeface="Calibri" panose="020F0502020204030204" pitchFamily="34" charset="0"/>
                          <a:ea typeface="Calibri" panose="020F0502020204030204" pitchFamily="34" charset="0"/>
                        </a:rPr>
                        <a:t>)</a:t>
                      </a:r>
                      <a:endParaRPr lang="en-GB" sz="11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r"/>
                      <a:r>
                        <a:rPr lang="en-GB" sz="1100" dirty="0">
                          <a:effectLst/>
                          <a:latin typeface="Calibri" panose="020F0502020204030204" pitchFamily="34" charset="0"/>
                          <a:ea typeface="Calibri" panose="020F0502020204030204" pitchFamily="34" charset="0"/>
                        </a:rPr>
                        <a:t>75.00</a:t>
                      </a:r>
                    </a:p>
                  </a:txBody>
                  <a:tcPr marL="68580" marR="68580" marT="0" marB="0" anchor="ctr"/>
                </a:tc>
                <a:tc>
                  <a:txBody>
                    <a:bodyPr/>
                    <a:lstStyle/>
                    <a:p>
                      <a:pPr marL="0" algn="r" defTabSz="685800" rtl="0" eaLnBrk="1" fontAlgn="base" latinLnBrk="0" hangingPunct="1"/>
                      <a:r>
                        <a:rPr lang="en-GB" sz="1100" kern="1200" dirty="0">
                          <a:solidFill>
                            <a:schemeClr val="dk1"/>
                          </a:solidFill>
                          <a:effectLst/>
                          <a:latin typeface="inherit"/>
                          <a:ea typeface="+mn-ea"/>
                          <a:cs typeface="+mn-cs"/>
                        </a:rPr>
                        <a:t>15.00</a:t>
                      </a:r>
                    </a:p>
                  </a:txBody>
                  <a:tcPr marL="0" marR="72000" marT="0" marB="0" anchor="ctr"/>
                </a:tc>
                <a:extLst>
                  <a:ext uri="{0D108BD9-81ED-4DB2-BD59-A6C34878D82A}">
                    <a16:rowId xmlns:a16="http://schemas.microsoft.com/office/drawing/2014/main" val="198468515"/>
                  </a:ext>
                </a:extLst>
              </a:tr>
              <a:tr h="370840">
                <a:tc>
                  <a:txBody>
                    <a:bodyPr/>
                    <a:lstStyle/>
                    <a:p>
                      <a:pPr algn="just"/>
                      <a:r>
                        <a:rPr lang="en-GB" sz="1100" dirty="0">
                          <a:effectLst/>
                          <a:latin typeface="Calibri" panose="020F0502020204030204" pitchFamily="34" charset="0"/>
                          <a:ea typeface="Calibri" panose="020F0502020204030204" pitchFamily="34" charset="0"/>
                        </a:rPr>
                        <a:t>Our fee for Help to Buy Redemption</a:t>
                      </a:r>
                    </a:p>
                  </a:txBody>
                  <a:tcPr marL="68580" marR="68580" marT="0" marB="0" anchor="ctr"/>
                </a:tc>
                <a:tc>
                  <a:txBody>
                    <a:bodyPr/>
                    <a:lstStyle/>
                    <a:p>
                      <a:pPr algn="r"/>
                      <a:r>
                        <a:rPr lang="en-GB" sz="1100" dirty="0">
                          <a:effectLst/>
                          <a:latin typeface="Calibri" panose="020F0502020204030204" pitchFamily="34" charset="0"/>
                          <a:ea typeface="Calibri" panose="020F0502020204030204" pitchFamily="34" charset="0"/>
                        </a:rPr>
                        <a:t>150.00</a:t>
                      </a:r>
                    </a:p>
                  </a:txBody>
                  <a:tcPr marL="68580" marR="68580" marT="0" marB="0" anchor="ctr"/>
                </a:tc>
                <a:tc>
                  <a:txBody>
                    <a:bodyPr/>
                    <a:lstStyle/>
                    <a:p>
                      <a:pPr marL="0" algn="r" defTabSz="685800" rtl="0" eaLnBrk="1" fontAlgn="base" latinLnBrk="0" hangingPunct="1"/>
                      <a:r>
                        <a:rPr lang="en-GB" sz="1100" kern="1200" dirty="0">
                          <a:solidFill>
                            <a:schemeClr val="dk1"/>
                          </a:solidFill>
                          <a:effectLst/>
                          <a:latin typeface="inherit"/>
                          <a:ea typeface="+mn-ea"/>
                          <a:cs typeface="+mn-cs"/>
                        </a:rPr>
                        <a:t>30.00</a:t>
                      </a:r>
                    </a:p>
                  </a:txBody>
                  <a:tcPr marL="0" marR="72000" marT="0" marB="0" anchor="ctr"/>
                </a:tc>
                <a:extLst>
                  <a:ext uri="{0D108BD9-81ED-4DB2-BD59-A6C34878D82A}">
                    <a16:rowId xmlns:a16="http://schemas.microsoft.com/office/drawing/2014/main" val="2706350988"/>
                  </a:ext>
                </a:extLst>
              </a:tr>
              <a:tr h="370840">
                <a:tc>
                  <a:txBody>
                    <a:bodyPr/>
                    <a:lstStyle/>
                    <a:p>
                      <a:pPr algn="just"/>
                      <a:r>
                        <a:rPr lang="en-GB" sz="1100">
                          <a:effectLst/>
                          <a:latin typeface="Calibri" panose="020F0502020204030204" pitchFamily="34" charset="0"/>
                          <a:ea typeface="Calibri" panose="020F0502020204030204" pitchFamily="34" charset="0"/>
                        </a:rPr>
                        <a:t>Our fee for Limited Company Transaction </a:t>
                      </a:r>
                    </a:p>
                  </a:txBody>
                  <a:tcPr marL="68580" marR="68580" marT="0" marB="0" anchor="ctr"/>
                </a:tc>
                <a:tc>
                  <a:txBody>
                    <a:bodyPr/>
                    <a:lstStyle/>
                    <a:p>
                      <a:pPr algn="r"/>
                      <a:r>
                        <a:rPr lang="en-GB" sz="1100" dirty="0">
                          <a:effectLst/>
                          <a:latin typeface="Calibri" panose="020F0502020204030204" pitchFamily="34" charset="0"/>
                          <a:ea typeface="Calibri" panose="020F0502020204030204" pitchFamily="34" charset="0"/>
                        </a:rPr>
                        <a:t>200.00</a:t>
                      </a:r>
                    </a:p>
                  </a:txBody>
                  <a:tcPr marL="68580" marR="68580" marT="0" marB="0" anchor="ctr"/>
                </a:tc>
                <a:tc>
                  <a:txBody>
                    <a:bodyPr/>
                    <a:lstStyle/>
                    <a:p>
                      <a:pPr marL="0" algn="r" defTabSz="685800" rtl="0" eaLnBrk="1" fontAlgn="base" latinLnBrk="0" hangingPunct="1"/>
                      <a:r>
                        <a:rPr lang="en-GB" sz="1100" kern="1200" dirty="0">
                          <a:solidFill>
                            <a:schemeClr val="dk1"/>
                          </a:solidFill>
                          <a:effectLst/>
                          <a:latin typeface="inherit"/>
                          <a:ea typeface="+mn-ea"/>
                          <a:cs typeface="+mn-cs"/>
                        </a:rPr>
                        <a:t>40.00</a:t>
                      </a:r>
                    </a:p>
                  </a:txBody>
                  <a:tcPr marL="0" marR="72000" marT="0" marB="0" anchor="ctr"/>
                </a:tc>
                <a:extLst>
                  <a:ext uri="{0D108BD9-81ED-4DB2-BD59-A6C34878D82A}">
                    <a16:rowId xmlns:a16="http://schemas.microsoft.com/office/drawing/2014/main" val="1541848864"/>
                  </a:ext>
                </a:extLst>
              </a:tr>
              <a:tr h="370840">
                <a:tc>
                  <a:txBody>
                    <a:bodyPr/>
                    <a:lstStyle/>
                    <a:p>
                      <a:pPr algn="just"/>
                      <a:r>
                        <a:rPr lang="en-GB" sz="1100" dirty="0">
                          <a:effectLst/>
                          <a:latin typeface="Calibri" panose="020F0502020204030204" pitchFamily="34" charset="0"/>
                          <a:ea typeface="Calibri" panose="020F0502020204030204" pitchFamily="34" charset="0"/>
                        </a:rPr>
                        <a:t>Land Registry Official Copy Entries (£14.00 per title and £7.00 per document referred to in the title)</a:t>
                      </a:r>
                    </a:p>
                  </a:txBody>
                  <a:tcPr marL="68580" marR="68580" marT="0" marB="0" anchor="ctr"/>
                </a:tc>
                <a:tc>
                  <a:txBody>
                    <a:bodyPr/>
                    <a:lstStyle/>
                    <a:p>
                      <a:pPr algn="r"/>
                      <a:r>
                        <a:rPr lang="en-GB" sz="1100" dirty="0">
                          <a:effectLst/>
                          <a:latin typeface="Calibri" panose="020F0502020204030204" pitchFamily="34" charset="0"/>
                          <a:ea typeface="Calibri" panose="020F0502020204030204" pitchFamily="34" charset="0"/>
                        </a:rPr>
                        <a:t>14.00</a:t>
                      </a:r>
                    </a:p>
                  </a:txBody>
                  <a:tcPr marL="68580" marR="68580" marT="0" marB="0" anchor="ctr"/>
                </a:tc>
                <a:tc>
                  <a:txBody>
                    <a:bodyPr/>
                    <a:lstStyle/>
                    <a:p>
                      <a:pPr marL="0" algn="r" defTabSz="685800" rtl="0" eaLnBrk="1" fontAlgn="base" latinLnBrk="0" hangingPunct="1"/>
                      <a:r>
                        <a:rPr lang="en-GB" sz="1100" kern="1200" dirty="0">
                          <a:solidFill>
                            <a:schemeClr val="dk1"/>
                          </a:solidFill>
                          <a:effectLst/>
                          <a:latin typeface="inherit"/>
                          <a:ea typeface="+mn-ea"/>
                          <a:cs typeface="+mn-cs"/>
                        </a:rPr>
                        <a:t>2.80</a:t>
                      </a:r>
                    </a:p>
                  </a:txBody>
                  <a:tcPr marL="0" marR="72000" marT="0" marB="0" anchor="ctr"/>
                </a:tc>
                <a:extLst>
                  <a:ext uri="{0D108BD9-81ED-4DB2-BD59-A6C34878D82A}">
                    <a16:rowId xmlns:a16="http://schemas.microsoft.com/office/drawing/2014/main" val="592795358"/>
                  </a:ext>
                </a:extLst>
              </a:tr>
              <a:tr h="370840">
                <a:tc>
                  <a:txBody>
                    <a:bodyPr/>
                    <a:lstStyle/>
                    <a:p>
                      <a:pPr algn="just"/>
                      <a:r>
                        <a:rPr lang="en-GB" sz="1100">
                          <a:effectLst/>
                          <a:latin typeface="Calibri" panose="020F0502020204030204" pitchFamily="34" charset="0"/>
                          <a:ea typeface="Calibri" panose="020F0502020204030204" pitchFamily="34" charset="0"/>
                        </a:rPr>
                        <a:t>Searches (Approx)</a:t>
                      </a:r>
                    </a:p>
                  </a:txBody>
                  <a:tcPr marL="68580" marR="68580" marT="0" marB="0" anchor="ctr"/>
                </a:tc>
                <a:tc>
                  <a:txBody>
                    <a:bodyPr/>
                    <a:lstStyle/>
                    <a:p>
                      <a:pPr algn="r"/>
                      <a:r>
                        <a:rPr lang="en-GB" sz="1100" dirty="0">
                          <a:effectLst/>
                          <a:latin typeface="Calibri" panose="020F0502020204030204" pitchFamily="34" charset="0"/>
                          <a:ea typeface="Calibri" panose="020F0502020204030204" pitchFamily="34" charset="0"/>
                        </a:rPr>
                        <a:t>350.00</a:t>
                      </a:r>
                    </a:p>
                  </a:txBody>
                  <a:tcPr marL="68580" marR="68580" marT="0" marB="0" anchor="ctr"/>
                </a:tc>
                <a:tc>
                  <a:txBody>
                    <a:bodyPr/>
                    <a:lstStyle/>
                    <a:p>
                      <a:pPr marL="0" algn="r" defTabSz="685800" rtl="0" eaLnBrk="1" fontAlgn="base" latinLnBrk="0" hangingPunct="1"/>
                      <a:r>
                        <a:rPr lang="en-GB" sz="1100" kern="1200" dirty="0">
                          <a:solidFill>
                            <a:schemeClr val="dk1"/>
                          </a:solidFill>
                          <a:effectLst/>
                          <a:latin typeface="inherit"/>
                          <a:ea typeface="+mn-ea"/>
                          <a:cs typeface="+mn-cs"/>
                        </a:rPr>
                        <a:t>70.00</a:t>
                      </a:r>
                    </a:p>
                  </a:txBody>
                  <a:tcPr marL="0" marR="72000" marT="0" marB="0" anchor="ctr"/>
                </a:tc>
                <a:extLst>
                  <a:ext uri="{0D108BD9-81ED-4DB2-BD59-A6C34878D82A}">
                    <a16:rowId xmlns:a16="http://schemas.microsoft.com/office/drawing/2014/main" val="2336988463"/>
                  </a:ext>
                </a:extLst>
              </a:tr>
              <a:tr h="370840">
                <a:tc>
                  <a:txBody>
                    <a:bodyPr/>
                    <a:lstStyle/>
                    <a:p>
                      <a:pPr algn="just"/>
                      <a:r>
                        <a:rPr lang="en-GB" sz="1100" dirty="0">
                          <a:effectLst/>
                          <a:latin typeface="Calibri" panose="020F0502020204030204" pitchFamily="34" charset="0"/>
                          <a:ea typeface="Calibri" panose="020F0502020204030204" pitchFamily="34" charset="0"/>
                        </a:rPr>
                        <a:t>Bankruptcy Searches</a:t>
                      </a:r>
                    </a:p>
                  </a:txBody>
                  <a:tcPr marL="68580" marR="68580" marT="0" marB="0" anchor="ctr"/>
                </a:tc>
                <a:tc>
                  <a:txBody>
                    <a:bodyPr/>
                    <a:lstStyle/>
                    <a:p>
                      <a:pPr algn="r"/>
                      <a:r>
                        <a:rPr lang="en-GB" sz="1100" dirty="0">
                          <a:effectLst/>
                          <a:latin typeface="Calibri" panose="020F0502020204030204" pitchFamily="34" charset="0"/>
                          <a:ea typeface="Calibri" panose="020F0502020204030204" pitchFamily="34" charset="0"/>
                        </a:rPr>
                        <a:t>10.20</a:t>
                      </a:r>
                    </a:p>
                  </a:txBody>
                  <a:tcPr marL="68580" marR="68580" marT="0" marB="0" anchor="ctr"/>
                </a:tc>
                <a:tc>
                  <a:txBody>
                    <a:bodyPr/>
                    <a:lstStyle/>
                    <a:p>
                      <a:pPr marL="0" algn="r" defTabSz="685800" rtl="0" eaLnBrk="1" fontAlgn="base" latinLnBrk="0" hangingPunct="1"/>
                      <a:r>
                        <a:rPr lang="en-GB" sz="1100" kern="1200" dirty="0">
                          <a:solidFill>
                            <a:schemeClr val="dk1"/>
                          </a:solidFill>
                          <a:effectLst/>
                          <a:latin typeface="inherit"/>
                          <a:ea typeface="+mn-ea"/>
                          <a:cs typeface="+mn-cs"/>
                        </a:rPr>
                        <a:t>2.04</a:t>
                      </a:r>
                    </a:p>
                  </a:txBody>
                  <a:tcPr marL="0" marR="72000" marT="0" marB="0" anchor="ctr"/>
                </a:tc>
                <a:extLst>
                  <a:ext uri="{0D108BD9-81ED-4DB2-BD59-A6C34878D82A}">
                    <a16:rowId xmlns:a16="http://schemas.microsoft.com/office/drawing/2014/main" val="1400366558"/>
                  </a:ext>
                </a:extLst>
              </a:tr>
              <a:tr h="370840">
                <a:tc>
                  <a:txBody>
                    <a:bodyPr/>
                    <a:lstStyle/>
                    <a:p>
                      <a:pPr algn="just"/>
                      <a:r>
                        <a:rPr lang="en-GB" sz="1100" dirty="0">
                          <a:effectLst/>
                          <a:latin typeface="Calibri" panose="020F0502020204030204" pitchFamily="34" charset="0"/>
                          <a:ea typeface="Calibri" panose="020F0502020204030204" pitchFamily="34" charset="0"/>
                        </a:rPr>
                        <a:t>Pre-Completion Searches</a:t>
                      </a:r>
                    </a:p>
                  </a:txBody>
                  <a:tcPr marL="68580" marR="68580" marT="0" marB="0" anchor="ctr"/>
                </a:tc>
                <a:tc>
                  <a:txBody>
                    <a:bodyPr/>
                    <a:lstStyle/>
                    <a:p>
                      <a:pPr algn="r"/>
                      <a:r>
                        <a:rPr lang="en-GB" sz="1100" dirty="0">
                          <a:effectLst/>
                          <a:latin typeface="Calibri" panose="020F0502020204030204" pitchFamily="34" charset="0"/>
                          <a:ea typeface="Calibri" panose="020F0502020204030204" pitchFamily="34" charset="0"/>
                        </a:rPr>
                        <a:t>7.00 </a:t>
                      </a:r>
                    </a:p>
                    <a:p>
                      <a:pPr algn="r"/>
                      <a:r>
                        <a:rPr lang="en-GB" sz="1100" dirty="0">
                          <a:effectLst/>
                          <a:latin typeface="Calibri" panose="020F0502020204030204" pitchFamily="34" charset="0"/>
                          <a:ea typeface="Calibri" panose="020F0502020204030204" pitchFamily="34" charset="0"/>
                        </a:rPr>
                        <a:t>(plus 6.00 per individual) </a:t>
                      </a:r>
                    </a:p>
                  </a:txBody>
                  <a:tcPr marL="68580" marR="68580" marT="0" marB="0" anchor="ctr"/>
                </a:tc>
                <a:tc>
                  <a:txBody>
                    <a:bodyPr/>
                    <a:lstStyle/>
                    <a:p>
                      <a:pPr marL="0" algn="r" defTabSz="685800" rtl="0" eaLnBrk="1" fontAlgn="base" latinLnBrk="0" hangingPunct="1"/>
                      <a:r>
                        <a:rPr lang="en-GB" sz="1100" kern="1200" dirty="0">
                          <a:solidFill>
                            <a:schemeClr val="dk1"/>
                          </a:solidFill>
                          <a:effectLst/>
                          <a:latin typeface="inherit"/>
                          <a:ea typeface="+mn-ea"/>
                          <a:cs typeface="+mn-cs"/>
                        </a:rPr>
                        <a:t>1.40 </a:t>
                      </a:r>
                    </a:p>
                    <a:p>
                      <a:pPr marL="0" algn="r" defTabSz="685800" rtl="0" eaLnBrk="1" fontAlgn="base" latinLnBrk="0" hangingPunct="1"/>
                      <a:r>
                        <a:rPr lang="en-GB" sz="1100" kern="1200" dirty="0">
                          <a:solidFill>
                            <a:schemeClr val="dk1"/>
                          </a:solidFill>
                          <a:effectLst/>
                          <a:latin typeface="inherit"/>
                          <a:ea typeface="+mn-ea"/>
                          <a:cs typeface="+mn-cs"/>
                        </a:rPr>
                        <a:t>(plus 1.20 per individual)</a:t>
                      </a:r>
                    </a:p>
                  </a:txBody>
                  <a:tcPr marL="0" marR="72000" marT="0" marB="0" anchor="ctr"/>
                </a:tc>
                <a:extLst>
                  <a:ext uri="{0D108BD9-81ED-4DB2-BD59-A6C34878D82A}">
                    <a16:rowId xmlns:a16="http://schemas.microsoft.com/office/drawing/2014/main" val="828474344"/>
                  </a:ext>
                </a:extLst>
              </a:tr>
              <a:tr h="370840">
                <a:tc>
                  <a:txBody>
                    <a:bodyPr/>
                    <a:lstStyle/>
                    <a:p>
                      <a:pPr algn="just"/>
                      <a:r>
                        <a:rPr lang="en-GB" sz="1100" dirty="0">
                          <a:effectLst/>
                          <a:latin typeface="Calibri" panose="020F0502020204030204" pitchFamily="34" charset="0"/>
                          <a:ea typeface="Calibri" panose="020F0502020204030204" pitchFamily="34" charset="0"/>
                        </a:rPr>
                        <a:t>Land Registry registration fee </a:t>
                      </a:r>
                    </a:p>
                  </a:txBody>
                  <a:tcPr marL="68580" marR="68580" marT="0" marB="0" anchor="ctr"/>
                </a:tc>
                <a:tc>
                  <a:txBody>
                    <a:bodyPr/>
                    <a:lstStyle/>
                    <a:p>
                      <a:pPr algn="r"/>
                      <a:r>
                        <a:rPr lang="en-US" sz="1100" dirty="0">
                          <a:effectLst/>
                          <a:latin typeface="Calibri" panose="020F0502020204030204" pitchFamily="34" charset="0"/>
                          <a:ea typeface="Calibri" panose="020F0502020204030204" pitchFamily="34" charset="0"/>
                        </a:rPr>
                        <a:t>See Land Registry Registration Fee***</a:t>
                      </a:r>
                      <a:endParaRPr lang="en-GB" sz="11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algn="r" defTabSz="685800" rtl="0" eaLnBrk="1" fontAlgn="base" latinLnBrk="0" hangingPunct="1"/>
                      <a:r>
                        <a:rPr lang="en-US" sz="1100" kern="1200" dirty="0">
                          <a:solidFill>
                            <a:schemeClr val="dk1"/>
                          </a:solidFill>
                          <a:effectLst/>
                          <a:latin typeface="inherit"/>
                          <a:ea typeface="+mn-ea"/>
                          <a:cs typeface="+mn-cs"/>
                        </a:rPr>
                        <a:t>N/A</a:t>
                      </a:r>
                      <a:endParaRPr lang="en-GB" sz="1100" kern="1200" dirty="0">
                        <a:solidFill>
                          <a:schemeClr val="dk1"/>
                        </a:solidFill>
                        <a:effectLst/>
                        <a:latin typeface="inherit"/>
                        <a:ea typeface="+mn-ea"/>
                        <a:cs typeface="+mn-cs"/>
                      </a:endParaRPr>
                    </a:p>
                  </a:txBody>
                  <a:tcPr marL="0" marR="72000" marT="0" marB="0" anchor="ctr"/>
                </a:tc>
                <a:extLst>
                  <a:ext uri="{0D108BD9-81ED-4DB2-BD59-A6C34878D82A}">
                    <a16:rowId xmlns:a16="http://schemas.microsoft.com/office/drawing/2014/main" val="160866162"/>
                  </a:ext>
                </a:extLst>
              </a:tr>
              <a:tr h="370840">
                <a:tc>
                  <a:txBody>
                    <a:bodyPr/>
                    <a:lstStyle/>
                    <a:p>
                      <a:pPr fontAlgn="base"/>
                      <a:r>
                        <a:rPr lang="en-US" sz="1100" dirty="0">
                          <a:effectLst/>
                          <a:latin typeface="inherit"/>
                        </a:rPr>
                        <a:t>Our fee for Lender Panel Management</a:t>
                      </a:r>
                    </a:p>
                  </a:txBody>
                  <a:tcPr marL="76200" marR="76200" marT="38100" marB="38100" anchor="ctr"/>
                </a:tc>
                <a:tc>
                  <a:txBody>
                    <a:bodyPr/>
                    <a:lstStyle/>
                    <a:p>
                      <a:pPr algn="r" fontAlgn="base"/>
                      <a:r>
                        <a:rPr lang="en-GB" sz="1100" dirty="0">
                          <a:effectLst/>
                          <a:latin typeface="inherit"/>
                        </a:rPr>
                        <a:t>35.00</a:t>
                      </a:r>
                    </a:p>
                  </a:txBody>
                  <a:tcPr marL="76200" marR="76200" marT="38100" marB="38100" anchor="ctr"/>
                </a:tc>
                <a:tc>
                  <a:txBody>
                    <a:bodyPr/>
                    <a:lstStyle/>
                    <a:p>
                      <a:pPr algn="r" fontAlgn="base"/>
                      <a:r>
                        <a:rPr lang="en-GB" sz="1100" dirty="0">
                          <a:effectLst/>
                          <a:latin typeface="inherit"/>
                        </a:rPr>
                        <a:t>7.00</a:t>
                      </a:r>
                    </a:p>
                  </a:txBody>
                  <a:tcPr marL="76200" marR="76200" marT="38100" marB="38100" anchor="ctr"/>
                </a:tc>
                <a:extLst>
                  <a:ext uri="{0D108BD9-81ED-4DB2-BD59-A6C34878D82A}">
                    <a16:rowId xmlns:a16="http://schemas.microsoft.com/office/drawing/2014/main" val="4071489968"/>
                  </a:ext>
                </a:extLst>
              </a:tr>
            </a:tbl>
          </a:graphicData>
        </a:graphic>
      </p:graphicFrame>
    </p:spTree>
    <p:extLst>
      <p:ext uri="{BB962C8B-B14F-4D97-AF65-F5344CB8AC3E}">
        <p14:creationId xmlns:p14="http://schemas.microsoft.com/office/powerpoint/2010/main" val="1685831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D5201-B8D3-4130-9C70-2AE71B699376}"/>
              </a:ext>
            </a:extLst>
          </p:cNvPr>
          <p:cNvSpPr>
            <a:spLocks noGrp="1"/>
          </p:cNvSpPr>
          <p:nvPr>
            <p:ph type="title"/>
          </p:nvPr>
        </p:nvSpPr>
        <p:spPr/>
        <p:txBody>
          <a:bodyPr>
            <a:normAutofit/>
          </a:bodyPr>
          <a:lstStyle/>
          <a:p>
            <a:r>
              <a:rPr lang="en-US" sz="2000" b="1" dirty="0"/>
              <a:t>Disbursements*</a:t>
            </a:r>
            <a:endParaRPr lang="en-GB" sz="2000" b="1" dirty="0"/>
          </a:p>
        </p:txBody>
      </p:sp>
      <p:sp>
        <p:nvSpPr>
          <p:cNvPr id="3" name="Content Placeholder 2">
            <a:extLst>
              <a:ext uri="{FF2B5EF4-FFF2-40B4-BE49-F238E27FC236}">
                <a16:creationId xmlns:a16="http://schemas.microsoft.com/office/drawing/2014/main" id="{1606AD52-1C23-4B4B-AF38-CD0607FE863E}"/>
              </a:ext>
            </a:extLst>
          </p:cNvPr>
          <p:cNvSpPr>
            <a:spLocks noGrp="1"/>
          </p:cNvSpPr>
          <p:nvPr>
            <p:ph idx="1"/>
          </p:nvPr>
        </p:nvSpPr>
        <p:spPr>
          <a:xfrm>
            <a:off x="471487" y="1612900"/>
            <a:ext cx="5915025" cy="6254751"/>
          </a:xfrm>
        </p:spPr>
        <p:txBody>
          <a:bodyPr>
            <a:noAutofit/>
          </a:bodyPr>
          <a:lstStyle/>
          <a:p>
            <a:pPr marL="0" indent="0" algn="just">
              <a:lnSpc>
                <a:spcPct val="107000"/>
              </a:lnSpc>
              <a:spcAft>
                <a:spcPts val="800"/>
              </a:spcAft>
              <a:buNone/>
            </a:pPr>
            <a:r>
              <a:rPr lang="en-US" sz="1100" b="1" dirty="0">
                <a:effectLst/>
                <a:latin typeface="Calibri" panose="020F0502020204030204" pitchFamily="34" charset="0"/>
                <a:ea typeface="Calibri" panose="020F0502020204030204" pitchFamily="34" charset="0"/>
                <a:cs typeface="Times New Roman" panose="02020603050405020304" pitchFamily="18" charset="0"/>
              </a:rPr>
              <a:t>* Disbursements</a:t>
            </a:r>
          </a:p>
          <a:p>
            <a:pPr marL="0" indent="0" algn="just">
              <a:lnSpc>
                <a:spcPct val="107000"/>
              </a:lnSpc>
              <a:spcAft>
                <a:spcPts val="800"/>
              </a:spcAf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Disbursements are costs related to your matter that are payable to third parties, such as Land Registry fees. We handle the payment of the disbursements on your behalf to ensure a smoother process.</a:t>
            </a:r>
          </a:p>
          <a:p>
            <a:pPr marL="0" indent="0" algn="just">
              <a:lnSpc>
                <a:spcPct val="107000"/>
              </a:lnSpc>
              <a:spcAft>
                <a:spcPts val="800"/>
              </a:spcAf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For the purchase of leasehold properties, there are certain disbursements which will be set out in the individual lease relating to the property. We will update you on the specific fees upon receipt and review of the lease and other relevant documents from the seller’s solicitors.</a:t>
            </a:r>
          </a:p>
          <a:p>
            <a:pPr marL="0" indent="0" algn="just">
              <a:lnSpc>
                <a:spcPct val="107000"/>
              </a:lnSpc>
              <a:spcAft>
                <a:spcPts val="800"/>
              </a:spcAft>
              <a:buNone/>
            </a:pPr>
            <a:r>
              <a:rPr lang="en-US" sz="1100" b="1" dirty="0">
                <a:effectLst/>
                <a:latin typeface="Calibri" panose="020F0502020204030204" pitchFamily="34" charset="0"/>
                <a:ea typeface="Calibri" panose="020F0502020204030204" pitchFamily="34" charset="0"/>
                <a:cs typeface="Times New Roman" panose="02020603050405020304" pitchFamily="18" charset="0"/>
              </a:rPr>
              <a:t>**Land Registry Registration Fee (Purchases / Remortgages)</a:t>
            </a:r>
          </a:p>
          <a:p>
            <a:pPr marL="0" indent="0" algn="just">
              <a:lnSpc>
                <a:spcPct val="107000"/>
              </a:lnSpc>
              <a:spcAft>
                <a:spcPts val="800"/>
              </a:spcAf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fee payable depends on the method of registration and the transaction value. You can calculate the amount you will need to pay by looking up “Scale 1 Fees” for Purchase and “Scale 2 Fees” for Remortgages on the Land Registry’s website.</a:t>
            </a:r>
          </a:p>
          <a:p>
            <a:pPr marL="0" indent="0" algn="just">
              <a:lnSpc>
                <a:spcPct val="107000"/>
              </a:lnSpc>
              <a:spcAft>
                <a:spcPts val="800"/>
              </a:spcAft>
              <a:buNone/>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***Stamp Duty Land Tax (Purchases / Remortgages involving Transfer of Equity)</a:t>
            </a:r>
          </a:p>
          <a:p>
            <a:pPr marL="0" indent="0" algn="just">
              <a:lnSpc>
                <a:spcPct val="107000"/>
              </a:lnSpc>
              <a:spcAft>
                <a:spcPts val="800"/>
              </a:spcAf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fee payable depends on the purchase price of your property. You can calculate the amount you will need to pay by using HMRC’s website or if the property is located in Wales by using the Welsh Revenue Authority’s website.</a:t>
            </a:r>
          </a:p>
          <a:p>
            <a:pPr marL="0" indent="0" algn="just">
              <a:lnSpc>
                <a:spcPct val="107000"/>
              </a:lnSpc>
              <a:spcAft>
                <a:spcPts val="800"/>
              </a:spcAft>
              <a:buNone/>
            </a:pPr>
            <a:r>
              <a:rPr lang="en-US" sz="1100" b="1" dirty="0">
                <a:effectLst/>
                <a:latin typeface="Calibri" panose="020F0502020204030204" pitchFamily="34" charset="0"/>
                <a:ea typeface="Calibri" panose="020F0502020204030204" pitchFamily="34" charset="0"/>
                <a:cs typeface="Times New Roman" panose="02020603050405020304" pitchFamily="18" charset="0"/>
              </a:rPr>
              <a:t>****ID Verification Fee </a:t>
            </a:r>
          </a:p>
          <a:p>
            <a:pPr marL="0" indent="0" algn="just">
              <a:lnSpc>
                <a:spcPct val="107000"/>
              </a:lnSpc>
              <a:spcAft>
                <a:spcPts val="800"/>
              </a:spcAf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fee payable for ID verification depends on the method of ID verification and includes the application/service provider’s cost. Such verification is necessary to satisfy our ongoing anti-money laundering,  professional conduct obligations and HMLR requirements (where applicable). For returning clients, we are obliged to refresh the ID verification process in certain circumstances, including if we last verified your ID over a year ago, so you will be charged accordingly.</a:t>
            </a:r>
          </a:p>
          <a:p>
            <a:pPr marL="0" indent="0" algn="just">
              <a:lnSpc>
                <a:spcPct val="107000"/>
              </a:lnSpc>
              <a:spcAft>
                <a:spcPts val="800"/>
              </a:spcAft>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5743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D5201-B8D3-4130-9C70-2AE71B699376}"/>
              </a:ext>
            </a:extLst>
          </p:cNvPr>
          <p:cNvSpPr>
            <a:spLocks noGrp="1"/>
          </p:cNvSpPr>
          <p:nvPr>
            <p:ph type="title"/>
          </p:nvPr>
        </p:nvSpPr>
        <p:spPr/>
        <p:txBody>
          <a:bodyPr>
            <a:normAutofit/>
          </a:bodyPr>
          <a:lstStyle/>
          <a:p>
            <a:r>
              <a:rPr lang="en-US" sz="2000" b="1" dirty="0"/>
              <a:t>What is not included?</a:t>
            </a:r>
            <a:endParaRPr lang="en-GB" sz="2000" b="1" dirty="0"/>
          </a:p>
        </p:txBody>
      </p:sp>
      <p:sp>
        <p:nvSpPr>
          <p:cNvPr id="3" name="Content Placeholder 2">
            <a:extLst>
              <a:ext uri="{FF2B5EF4-FFF2-40B4-BE49-F238E27FC236}">
                <a16:creationId xmlns:a16="http://schemas.microsoft.com/office/drawing/2014/main" id="{1606AD52-1C23-4B4B-AF38-CD0607FE863E}"/>
              </a:ext>
            </a:extLst>
          </p:cNvPr>
          <p:cNvSpPr>
            <a:spLocks noGrp="1"/>
          </p:cNvSpPr>
          <p:nvPr>
            <p:ph idx="1"/>
          </p:nvPr>
        </p:nvSpPr>
        <p:spPr>
          <a:xfrm>
            <a:off x="471487" y="1619250"/>
            <a:ext cx="5915025" cy="6254751"/>
          </a:xfrm>
        </p:spPr>
        <p:txBody>
          <a:bodyPr>
            <a:noAutofit/>
          </a:bodyPr>
          <a:lstStyle/>
          <a:p>
            <a:pPr marL="0" indent="0" algn="just">
              <a:lnSpc>
                <a:spcPct val="107000"/>
              </a:lnSpc>
              <a:spcAft>
                <a:spcPts val="800"/>
              </a:spcAf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These standard fees do not take into account work that may arise during the course of a matter which requires the resolution of unexpected difficulties: practical (e.g. delay in receiving documents), legal (e.g. lack of planning permission, unregistered land, a declaration of trust is required to define ownership), or title defects. Such unforeseen work or additional expenses will result in our estimates being exceeded, in which case you will be notified in advance.</a:t>
            </a:r>
          </a:p>
          <a:p>
            <a:pPr marL="0" indent="0" algn="just">
              <a:lnSpc>
                <a:spcPct val="107000"/>
              </a:lnSpc>
              <a:spcAft>
                <a:spcPts val="800"/>
              </a:spcAf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These standard fees do not apply to some exclusive arrangements which we have agreed with certain introducers and developers.</a:t>
            </a:r>
          </a:p>
          <a:p>
            <a:pPr marL="0" indent="0" algn="just">
              <a:lnSpc>
                <a:spcPct val="107000"/>
              </a:lnSpc>
              <a:spcAft>
                <a:spcPts val="800"/>
              </a:spcAft>
              <a:buNone/>
            </a:pPr>
            <a:r>
              <a:rPr lang="en-US" sz="1100" dirty="0">
                <a:latin typeface="Calibri" panose="020F0502020204030204" pitchFamily="34" charset="0"/>
                <a:ea typeface="Calibri" panose="020F0502020204030204" pitchFamily="34" charset="0"/>
                <a:cs typeface="Times New Roman" panose="02020603050405020304" pitchFamily="18" charset="0"/>
              </a:rPr>
              <a:t>We offer numerous services relating to property loans, sales, and purchases, including second charge registrations, bridging loans, commercial landlord and tenant, and Buy To Let properties. Such services are not considered residential conveyancing and so are out of scope of this pricing document. </a:t>
            </a:r>
          </a:p>
        </p:txBody>
      </p:sp>
    </p:spTree>
    <p:extLst>
      <p:ext uri="{BB962C8B-B14F-4D97-AF65-F5344CB8AC3E}">
        <p14:creationId xmlns:p14="http://schemas.microsoft.com/office/powerpoint/2010/main" val="1636816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9F2664-79AC-4259-86F8-482EABD18C1B}"/>
              </a:ext>
            </a:extLst>
          </p:cNvPr>
          <p:cNvSpPr/>
          <p:nvPr/>
        </p:nvSpPr>
        <p:spPr>
          <a:xfrm>
            <a:off x="0" y="3267937"/>
            <a:ext cx="6858000" cy="2491429"/>
          </a:xfrm>
          <a:prstGeom prst="rect">
            <a:avLst/>
          </a:prstGeom>
          <a:solidFill>
            <a:srgbClr val="605D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8B2EB357-FF2B-43A4-9B0C-B247394EAF11}"/>
              </a:ext>
            </a:extLst>
          </p:cNvPr>
          <p:cNvSpPr txBox="1"/>
          <p:nvPr/>
        </p:nvSpPr>
        <p:spPr>
          <a:xfrm>
            <a:off x="312938" y="3824586"/>
            <a:ext cx="6248500" cy="1477328"/>
          </a:xfrm>
          <a:prstGeom prst="rect">
            <a:avLst/>
          </a:prstGeom>
          <a:noFill/>
        </p:spPr>
        <p:txBody>
          <a:bodyPr wrap="square" numCol="1" rtlCol="0">
            <a:spAutoFit/>
          </a:bodyPr>
          <a:lstStyle/>
          <a:p>
            <a:pPr algn="just"/>
            <a:r>
              <a:rPr lang="en-US" b="1" dirty="0">
                <a:solidFill>
                  <a:schemeClr val="bg1"/>
                </a:solidFill>
              </a:rPr>
              <a:t>Residential Conveyancing	</a:t>
            </a:r>
            <a:r>
              <a:rPr lang="en-US" dirty="0">
                <a:solidFill>
                  <a:schemeClr val="bg1"/>
                </a:solidFill>
              </a:rPr>
              <a:t>				    </a:t>
            </a:r>
          </a:p>
          <a:p>
            <a:pPr algn="just"/>
            <a:r>
              <a:rPr lang="en-US" dirty="0">
                <a:solidFill>
                  <a:schemeClr val="bg1"/>
                </a:solidFill>
              </a:rPr>
              <a:t>Louise Hazell	</a:t>
            </a:r>
          </a:p>
          <a:p>
            <a:pPr algn="just"/>
            <a:r>
              <a:rPr lang="en-US" dirty="0">
                <a:solidFill>
                  <a:schemeClr val="bg1"/>
                </a:solidFill>
              </a:rPr>
              <a:t>Partner/ Head of Residential Conveyancing					        </a:t>
            </a:r>
          </a:p>
          <a:p>
            <a:pPr algn="just"/>
            <a:r>
              <a:rPr lang="en-US" dirty="0">
                <a:solidFill>
                  <a:schemeClr val="bg1"/>
                </a:solidFill>
              </a:rPr>
              <a:t>lhazell@lightfoots.co.uk			   </a:t>
            </a:r>
          </a:p>
          <a:p>
            <a:pPr algn="just"/>
            <a:r>
              <a:rPr lang="en-US" dirty="0">
                <a:solidFill>
                  <a:schemeClr val="bg1"/>
                </a:solidFill>
              </a:rPr>
              <a:t>01844 212 305</a:t>
            </a:r>
            <a:endParaRPr lang="en-GB" dirty="0">
              <a:solidFill>
                <a:schemeClr val="bg1"/>
              </a:solidFill>
            </a:endParaRPr>
          </a:p>
        </p:txBody>
      </p:sp>
      <p:sp>
        <p:nvSpPr>
          <p:cNvPr id="2" name="TextBox 1">
            <a:extLst>
              <a:ext uri="{FF2B5EF4-FFF2-40B4-BE49-F238E27FC236}">
                <a16:creationId xmlns:a16="http://schemas.microsoft.com/office/drawing/2014/main" id="{87E8FFFC-820D-01C8-55A3-AF4871D37697}"/>
              </a:ext>
            </a:extLst>
          </p:cNvPr>
          <p:cNvSpPr txBox="1"/>
          <p:nvPr/>
        </p:nvSpPr>
        <p:spPr>
          <a:xfrm>
            <a:off x="312938" y="8507492"/>
            <a:ext cx="3116062" cy="369332"/>
          </a:xfrm>
          <a:prstGeom prst="rect">
            <a:avLst/>
          </a:prstGeom>
          <a:noFill/>
        </p:spPr>
        <p:txBody>
          <a:bodyPr wrap="square" rtlCol="0">
            <a:spAutoFit/>
          </a:bodyPr>
          <a:lstStyle/>
          <a:p>
            <a:r>
              <a:rPr lang="en-US" dirty="0"/>
              <a:t>Last updated May 2026</a:t>
            </a:r>
            <a:endParaRPr lang="en-GB" dirty="0"/>
          </a:p>
        </p:txBody>
      </p:sp>
    </p:spTree>
    <p:extLst>
      <p:ext uri="{BB962C8B-B14F-4D97-AF65-F5344CB8AC3E}">
        <p14:creationId xmlns:p14="http://schemas.microsoft.com/office/powerpoint/2010/main" val="1200343643"/>
      </p:ext>
    </p:extLst>
  </p:cSld>
  <p:clrMapOvr>
    <a:masterClrMapping/>
  </p:clrMapOvr>
</p:sld>
</file>

<file path=ppt/theme/theme1.xml><?xml version="1.0" encoding="utf-8"?>
<a:theme xmlns:a="http://schemas.openxmlformats.org/drawingml/2006/main" name="Office Theme">
  <a:themeElements>
    <a:clrScheme name="Lightfoots brand colours 2020">
      <a:dk1>
        <a:sysClr val="windowText" lastClr="000000"/>
      </a:dk1>
      <a:lt1>
        <a:sysClr val="window" lastClr="FFFFFF"/>
      </a:lt1>
      <a:dk2>
        <a:srgbClr val="605D75"/>
      </a:dk2>
      <a:lt2>
        <a:srgbClr val="EAE3DD"/>
      </a:lt2>
      <a:accent1>
        <a:srgbClr val="928D8E"/>
      </a:accent1>
      <a:accent2>
        <a:srgbClr val="D7D7D7"/>
      </a:accent2>
      <a:accent3>
        <a:srgbClr val="746577"/>
      </a:accent3>
      <a:accent4>
        <a:srgbClr val="BFBCC6"/>
      </a:accent4>
      <a:accent5>
        <a:srgbClr val="D1515E"/>
      </a:accent5>
      <a:accent6>
        <a:srgbClr val="FFFFFF"/>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ghtfoots Branded PPT Template 2020 - portrait" id="{64230D71-9FE7-4533-B6A1-09042ECA5163}" vid="{B43A2AD1-9421-4D62-9283-7A6C740BC0A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74adb314-af8b-46a4-8fc4-e9fdf185a79c">W57662DP74CW-1005055662-4</_dlc_DocId>
    <_dlc_DocIdUrl xmlns="74adb314-af8b-46a4-8fc4-e9fdf185a79c">
      <Url>https://lightfootsllp.sharepoint.com/sites/LightfootsTemplateSite/_layouts/15/DocIdRedir.aspx?ID=W57662DP74CW-1005055662-4</Url>
      <Description>W57662DP74CW-1005055662-4</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8939F03679610442B093800D7D81EA7A" ma:contentTypeVersion="0" ma:contentTypeDescription="Create a new document." ma:contentTypeScope="" ma:versionID="c11aacbf98a1f4fb90a4048df52ea5d0">
  <xsd:schema xmlns:xsd="http://www.w3.org/2001/XMLSchema" xmlns:xs="http://www.w3.org/2001/XMLSchema" xmlns:p="http://schemas.microsoft.com/office/2006/metadata/properties" xmlns:ns2="74adb314-af8b-46a4-8fc4-e9fdf185a79c" targetNamespace="http://schemas.microsoft.com/office/2006/metadata/properties" ma:root="true" ma:fieldsID="235b06042456a820cc048c92039bcf3c" ns2:_="">
    <xsd:import namespace="74adb314-af8b-46a4-8fc4-e9fdf185a79c"/>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adb314-af8b-46a4-8fc4-e9fdf185a79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2DF7E0-426C-4C4A-9518-C7128DA8ED4E}">
  <ds:schemaRefs>
    <ds:schemaRef ds:uri="http://schemas.microsoft.com/sharepoint/events"/>
  </ds:schemaRefs>
</ds:datastoreItem>
</file>

<file path=customXml/itemProps2.xml><?xml version="1.0" encoding="utf-8"?>
<ds:datastoreItem xmlns:ds="http://schemas.openxmlformats.org/officeDocument/2006/customXml" ds:itemID="{DB7F94A3-700C-4038-A52A-56215E4E9CA9}">
  <ds:schemaRefs>
    <ds:schemaRef ds:uri="http://schemas.microsoft.com/sharepoint/v3/contenttype/forms"/>
  </ds:schemaRefs>
</ds:datastoreItem>
</file>

<file path=customXml/itemProps3.xml><?xml version="1.0" encoding="utf-8"?>
<ds:datastoreItem xmlns:ds="http://schemas.openxmlformats.org/officeDocument/2006/customXml" ds:itemID="{62F148DF-39FC-4E6B-9A33-4B0600980AD4}">
  <ds:schemaRefs>
    <ds:schemaRef ds:uri="http://purl.org/dc/terms/"/>
    <ds:schemaRef ds:uri="http://schemas.openxmlformats.org/package/2006/metadata/core-properties"/>
    <ds:schemaRef ds:uri="http://schemas.microsoft.com/office/2006/documentManagement/types"/>
    <ds:schemaRef ds:uri="http://purl.org/dc/dcmitype/"/>
    <ds:schemaRef ds:uri="http://purl.org/dc/elements/1.1/"/>
    <ds:schemaRef ds:uri="http://schemas.microsoft.com/office/2006/metadata/properties"/>
    <ds:schemaRef ds:uri="http://schemas.microsoft.com/office/infopath/2007/PartnerControls"/>
    <ds:schemaRef ds:uri="74adb314-af8b-46a4-8fc4-e9fdf185a79c"/>
    <ds:schemaRef ds:uri="http://www.w3.org/XML/1998/namespace"/>
  </ds:schemaRefs>
</ds:datastoreItem>
</file>

<file path=customXml/itemProps4.xml><?xml version="1.0" encoding="utf-8"?>
<ds:datastoreItem xmlns:ds="http://schemas.openxmlformats.org/officeDocument/2006/customXml" ds:itemID="{11B94BCD-6F08-4CFC-8015-51C7310D2A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adb314-af8b-46a4-8fc4-e9fdf185a7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Lightfoots Branded PPT Template 2020 - portrait</Template>
  <TotalTime>1046</TotalTime>
  <Words>1309</Words>
  <Application>Microsoft Office PowerPoint</Application>
  <PresentationFormat>On-screen Show (4:3)</PresentationFormat>
  <Paragraphs>264</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inherit</vt:lpstr>
      <vt:lpstr>Office Theme</vt:lpstr>
      <vt:lpstr>PowerPoint Presentation</vt:lpstr>
      <vt:lpstr>Pricing Information – Residential Conveyancing</vt:lpstr>
      <vt:lpstr>Sale and Purchase Fees: Our standard legal fees per transaction</vt:lpstr>
      <vt:lpstr>Purchase Fees: Additional standard legal fees and disbursements*</vt:lpstr>
      <vt:lpstr>Sale Fees: Additional standard legal fees and disbursements*</vt:lpstr>
      <vt:lpstr>PowerPoint Presentation</vt:lpstr>
      <vt:lpstr>Disbursements*</vt:lpstr>
      <vt:lpstr>What is not included?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 Shaw</dc:creator>
  <cp:lastModifiedBy>Jenny Shaw</cp:lastModifiedBy>
  <cp:revision>52</cp:revision>
  <cp:lastPrinted>2022-08-02T08:49:56Z</cp:lastPrinted>
  <dcterms:created xsi:type="dcterms:W3CDTF">2021-05-25T14:32:00Z</dcterms:created>
  <dcterms:modified xsi:type="dcterms:W3CDTF">2026-05-13T15:10:13Z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0x0101008939F03679610442B093800D7D81EA7A</vt:lpwstr>
  </property>
  <property fmtid="{D5CDD505-2E9C-101B-9397-08002B2CF9AE}" pid="3" name="_dlc_DocIdItemGuid">
    <vt:lpwstr>5b0201b2-5ede-4781-bea2-10fa8098a4de</vt:lpwstr>
  </property>
</Properties>
</file>